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4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8D968-7F01-4CE6-9405-57BBEE41C778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18AC0-881E-44B7-B8D0-BF10BAB5CF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31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0B182-3591-4580-B3CA-3EEEC75A11B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359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641F-31B8-4821-A4C5-7EF8DF8F4DBD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4BE5-E31E-4504-A4B6-AA6330D43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125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641F-31B8-4821-A4C5-7EF8DF8F4DBD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4BE5-E31E-4504-A4B6-AA6330D43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07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641F-31B8-4821-A4C5-7EF8DF8F4DBD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4BE5-E31E-4504-A4B6-AA6330D43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866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641F-31B8-4821-A4C5-7EF8DF8F4DBD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4BE5-E31E-4504-A4B6-AA6330D43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00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641F-31B8-4821-A4C5-7EF8DF8F4DBD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4BE5-E31E-4504-A4B6-AA6330D43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909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641F-31B8-4821-A4C5-7EF8DF8F4DBD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4BE5-E31E-4504-A4B6-AA6330D43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95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641F-31B8-4821-A4C5-7EF8DF8F4DBD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4BE5-E31E-4504-A4B6-AA6330D43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15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641F-31B8-4821-A4C5-7EF8DF8F4DBD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4BE5-E31E-4504-A4B6-AA6330D43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29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641F-31B8-4821-A4C5-7EF8DF8F4DBD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4BE5-E31E-4504-A4B6-AA6330D43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90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641F-31B8-4821-A4C5-7EF8DF8F4DBD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4BE5-E31E-4504-A4B6-AA6330D43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253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641F-31B8-4821-A4C5-7EF8DF8F4DBD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4BE5-E31E-4504-A4B6-AA6330D43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7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E641F-31B8-4821-A4C5-7EF8DF8F4DBD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74BE5-E31E-4504-A4B6-AA6330D43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53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ЦИФРОВАЯ ТРАНСФОРМАЦИЯ ФАРМОТРАСЛИ- ВОЗМОЖНОСТЬ ИЛИ НЕОБХОДИМОСТЬ?"/>
          <p:cNvSpPr txBox="1">
            <a:spLocks/>
          </p:cNvSpPr>
          <p:nvPr/>
        </p:nvSpPr>
        <p:spPr>
          <a:xfrm>
            <a:off x="158766" y="401244"/>
            <a:ext cx="8985234" cy="915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905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rgbClr val="1F5A7A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95">
              <a:defRPr/>
            </a:pPr>
            <a:r>
              <a:rPr lang="ru-RU" sz="2914" dirty="0">
                <a:solidFill>
                  <a:srgbClr val="595551"/>
                </a:solidFill>
                <a:latin typeface="Arial Narrow" panose="020B0606020202030204" pitchFamily="34" charset="0"/>
              </a:rPr>
              <a:t>ВНЕДРЕНИЕ МАРКИРОВКИ ЛЕКАРСТВ. </a:t>
            </a:r>
          </a:p>
          <a:p>
            <a:pPr defTabSz="914395">
              <a:defRPr/>
            </a:pPr>
            <a:r>
              <a:rPr lang="ru-RU" sz="2914" dirty="0">
                <a:solidFill>
                  <a:srgbClr val="595551"/>
                </a:solidFill>
                <a:latin typeface="Arial Narrow" panose="020B0606020202030204" pitchFamily="34" charset="0"/>
              </a:rPr>
              <a:t>МИРОВЫЕ ПРАКТИТКИ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623" y="1671150"/>
            <a:ext cx="4129484" cy="2993760"/>
          </a:xfrm>
          <a:prstGeom prst="rect">
            <a:avLst/>
          </a:prstGeom>
        </p:spPr>
      </p:pic>
      <p:cxnSp>
        <p:nvCxnSpPr>
          <p:cNvPr id="9" name="Straight Connector 82"/>
          <p:cNvCxnSpPr>
            <a:cxnSpLocks/>
          </p:cNvCxnSpPr>
          <p:nvPr/>
        </p:nvCxnSpPr>
        <p:spPr>
          <a:xfrm flipH="1" flipV="1">
            <a:off x="1957129" y="2117222"/>
            <a:ext cx="993465" cy="7311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03679" y="1555769"/>
            <a:ext cx="1745487" cy="987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22041">
              <a:defRPr/>
            </a:pPr>
            <a:r>
              <a:rPr lang="ru-RU" sz="831" b="1" dirty="0">
                <a:solidFill>
                  <a:prstClr val="black"/>
                </a:solidFill>
                <a:latin typeface="Arial Narrow" panose="020B0606020202030204" pitchFamily="34" charset="0"/>
              </a:rPr>
              <a:t>США:</a:t>
            </a:r>
          </a:p>
          <a:p>
            <a:pPr defTabSz="422041"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Принятие решения - 11.2013 г.</a:t>
            </a:r>
          </a:p>
          <a:p>
            <a:pPr defTabSz="422041"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Сериализация -  11.2017 г.</a:t>
            </a:r>
          </a:p>
          <a:p>
            <a:pPr defTabSz="422041"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 (из-за неготовности</a:t>
            </a:r>
          </a:p>
          <a:p>
            <a:pPr defTabSz="422041"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   производителей)</a:t>
            </a:r>
          </a:p>
          <a:p>
            <a:pPr defTabSz="422041"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Срок перенесен на 11.2018 г.</a:t>
            </a:r>
          </a:p>
          <a:p>
            <a:pPr defTabSz="422041"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Агрегация         -   11.2023 г.</a:t>
            </a:r>
          </a:p>
        </p:txBody>
      </p:sp>
      <p:cxnSp>
        <p:nvCxnSpPr>
          <p:cNvPr id="11" name="Straight Connector 78"/>
          <p:cNvCxnSpPr>
            <a:cxnSpLocks/>
          </p:cNvCxnSpPr>
          <p:nvPr/>
        </p:nvCxnSpPr>
        <p:spPr>
          <a:xfrm flipH="1">
            <a:off x="1957129" y="1659948"/>
            <a:ext cx="951" cy="9378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660558" y="4943758"/>
            <a:ext cx="1626083" cy="1050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22041">
              <a:lnSpc>
                <a:spcPct val="107000"/>
              </a:lnSpc>
              <a:defRPr/>
            </a:pPr>
            <a:r>
              <a:rPr lang="ru-RU" sz="831" b="1" dirty="0">
                <a:solidFill>
                  <a:prstClr val="black"/>
                </a:solidFill>
                <a:latin typeface="Arial Narrow" panose="020B0606020202030204" pitchFamily="34" charset="0"/>
              </a:rPr>
              <a:t>ЕС*: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Принятие решения - 2011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Сериализация - старт 02.2019 г. (все предприятия ЕС  - к 02.2025 г.;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распространяется не на все препараты)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Агрегация - решение не принято</a:t>
            </a:r>
          </a:p>
        </p:txBody>
      </p:sp>
      <p:cxnSp>
        <p:nvCxnSpPr>
          <p:cNvPr id="14" name="Straight Connector 78"/>
          <p:cNvCxnSpPr>
            <a:cxnSpLocks/>
          </p:cNvCxnSpPr>
          <p:nvPr/>
        </p:nvCxnSpPr>
        <p:spPr>
          <a:xfrm flipH="1">
            <a:off x="3727875" y="4937909"/>
            <a:ext cx="1558766" cy="3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82"/>
          <p:cNvCxnSpPr>
            <a:cxnSpLocks/>
            <a:endCxn id="12" idx="0"/>
          </p:cNvCxnSpPr>
          <p:nvPr/>
        </p:nvCxnSpPr>
        <p:spPr>
          <a:xfrm>
            <a:off x="4466622" y="3168031"/>
            <a:ext cx="6977" cy="177572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6807741" y="997042"/>
            <a:ext cx="1749583" cy="1323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22041">
              <a:lnSpc>
                <a:spcPct val="107000"/>
              </a:lnSpc>
              <a:defRPr/>
            </a:pPr>
            <a:r>
              <a:rPr lang="ru-RU" sz="831" b="1" dirty="0">
                <a:solidFill>
                  <a:prstClr val="black"/>
                </a:solidFill>
                <a:latin typeface="Arial Narrow" panose="020B0606020202030204" pitchFamily="34" charset="0"/>
              </a:rPr>
              <a:t>Россия: 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Поручение о создании концепции системы мониторинга - 02.2015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Внесение изменений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в НПА России   - 12.2017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смена оператора - 11.2018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принятие постановление - 12.2018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 err="1">
                <a:solidFill>
                  <a:prstClr val="black"/>
                </a:solidFill>
                <a:latin typeface="Arial Narrow" panose="020B0606020202030204" pitchFamily="34" charset="0"/>
              </a:rPr>
              <a:t>Сериализация</a:t>
            </a: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     -     01.2020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Агрегация            -     01.2020 г.</a:t>
            </a:r>
          </a:p>
        </p:txBody>
      </p:sp>
      <p:cxnSp>
        <p:nvCxnSpPr>
          <p:cNvPr id="19" name="Straight Connector 78"/>
          <p:cNvCxnSpPr>
            <a:cxnSpLocks/>
          </p:cNvCxnSpPr>
          <p:nvPr/>
        </p:nvCxnSpPr>
        <p:spPr>
          <a:xfrm flipH="1">
            <a:off x="6703267" y="1577839"/>
            <a:ext cx="951" cy="9378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82"/>
          <p:cNvCxnSpPr>
            <a:cxnSpLocks/>
          </p:cNvCxnSpPr>
          <p:nvPr/>
        </p:nvCxnSpPr>
        <p:spPr>
          <a:xfrm flipV="1">
            <a:off x="5100776" y="2012971"/>
            <a:ext cx="1602491" cy="95009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03679" y="2703158"/>
            <a:ext cx="1745488" cy="1186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22041">
              <a:lnSpc>
                <a:spcPct val="107000"/>
              </a:lnSpc>
              <a:defRPr/>
            </a:pPr>
            <a:r>
              <a:rPr lang="ru-RU" sz="831" b="1" dirty="0">
                <a:solidFill>
                  <a:prstClr val="black"/>
                </a:solidFill>
                <a:latin typeface="Arial Narrow" panose="020B0606020202030204" pitchFamily="34" charset="0"/>
              </a:rPr>
              <a:t>Бразилия: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Принятие решения - 11.2009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Сериализация: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                 Для 3 ЛС -  08.2018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                Все ЛС     -   04.2022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Агрегация: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                 Для 3 ЛС -  08.2018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                Все ЛС     -   04.2022 г.</a:t>
            </a:r>
          </a:p>
        </p:txBody>
      </p:sp>
      <p:cxnSp>
        <p:nvCxnSpPr>
          <p:cNvPr id="22" name="Straight Connector 78"/>
          <p:cNvCxnSpPr>
            <a:cxnSpLocks/>
          </p:cNvCxnSpPr>
          <p:nvPr/>
        </p:nvCxnSpPr>
        <p:spPr>
          <a:xfrm>
            <a:off x="1952627" y="2749205"/>
            <a:ext cx="12974" cy="10799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82"/>
          <p:cNvCxnSpPr>
            <a:cxnSpLocks/>
          </p:cNvCxnSpPr>
          <p:nvPr/>
        </p:nvCxnSpPr>
        <p:spPr>
          <a:xfrm flipH="1" flipV="1">
            <a:off x="1965602" y="3168030"/>
            <a:ext cx="1619337" cy="72875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5337028" y="4690260"/>
            <a:ext cx="1763227" cy="77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22041">
              <a:lnSpc>
                <a:spcPct val="107000"/>
              </a:lnSpc>
              <a:defRPr/>
            </a:pPr>
            <a:r>
              <a:rPr lang="ru-RU" sz="831" b="1" dirty="0">
                <a:solidFill>
                  <a:prstClr val="black"/>
                </a:solidFill>
                <a:latin typeface="Arial Narrow" panose="020B0606020202030204" pitchFamily="34" charset="0"/>
              </a:rPr>
              <a:t>Египет: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Принятие решения - 09.2017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Сериализация  -  09.201</a:t>
            </a:r>
            <a:r>
              <a:rPr lang="en-US" sz="831" dirty="0">
                <a:solidFill>
                  <a:prstClr val="black"/>
                </a:solidFill>
                <a:latin typeface="Arial Narrow" panose="020B0606020202030204" pitchFamily="34" charset="0"/>
              </a:rPr>
              <a:t>8</a:t>
            </a: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Агрегация</a:t>
            </a:r>
            <a:r>
              <a:rPr lang="en-US" sz="831" dirty="0">
                <a:solidFill>
                  <a:prstClr val="black"/>
                </a:solidFill>
                <a:latin typeface="Arial Narrow" panose="020B0606020202030204" pitchFamily="34" charset="0"/>
              </a:rPr>
              <a:t>         </a:t>
            </a: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-  09.201</a:t>
            </a:r>
            <a:r>
              <a:rPr lang="en-US" sz="831" dirty="0">
                <a:solidFill>
                  <a:prstClr val="black"/>
                </a:solidFill>
                <a:latin typeface="Arial Narrow" panose="020B0606020202030204" pitchFamily="34" charset="0"/>
              </a:rPr>
              <a:t>8</a:t>
            </a: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en-US" sz="831" dirty="0">
                <a:solidFill>
                  <a:prstClr val="black"/>
                </a:solidFill>
                <a:latin typeface="Arial Narrow" panose="020B0606020202030204" pitchFamily="34" charset="0"/>
              </a:rPr>
              <a:t>(</a:t>
            </a: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Внедрение Турецкой модели)</a:t>
            </a:r>
          </a:p>
        </p:txBody>
      </p:sp>
      <p:cxnSp>
        <p:nvCxnSpPr>
          <p:cNvPr id="25" name="Straight Connector 78"/>
          <p:cNvCxnSpPr>
            <a:cxnSpLocks/>
          </p:cNvCxnSpPr>
          <p:nvPr/>
        </p:nvCxnSpPr>
        <p:spPr>
          <a:xfrm flipH="1" flipV="1">
            <a:off x="5439259" y="4665210"/>
            <a:ext cx="1360305" cy="622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82"/>
          <p:cNvCxnSpPr>
            <a:cxnSpLocks/>
          </p:cNvCxnSpPr>
          <p:nvPr/>
        </p:nvCxnSpPr>
        <p:spPr>
          <a:xfrm>
            <a:off x="4611261" y="3538602"/>
            <a:ext cx="1538808" cy="11046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6362203" y="5615010"/>
            <a:ext cx="2277068" cy="77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22041">
              <a:lnSpc>
                <a:spcPct val="107000"/>
              </a:lnSpc>
              <a:defRPr/>
            </a:pPr>
            <a:r>
              <a:rPr lang="ru-RU" sz="831" b="1" dirty="0">
                <a:solidFill>
                  <a:prstClr val="black"/>
                </a:solidFill>
                <a:latin typeface="Arial Narrow" panose="020B0606020202030204" pitchFamily="34" charset="0"/>
              </a:rPr>
              <a:t>Австралия: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Принятие решения - 2016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Сериализация -  решение не принято.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Агрегация - решение не принято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пакетная кодировка - 09.2020 г.</a:t>
            </a:r>
          </a:p>
        </p:txBody>
      </p:sp>
      <p:cxnSp>
        <p:nvCxnSpPr>
          <p:cNvPr id="28" name="Straight Connector 78"/>
          <p:cNvCxnSpPr>
            <a:cxnSpLocks/>
          </p:cNvCxnSpPr>
          <p:nvPr/>
        </p:nvCxnSpPr>
        <p:spPr>
          <a:xfrm flipH="1">
            <a:off x="6479406" y="5601442"/>
            <a:ext cx="1684596" cy="275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82"/>
          <p:cNvCxnSpPr>
            <a:cxnSpLocks/>
          </p:cNvCxnSpPr>
          <p:nvPr/>
        </p:nvCxnSpPr>
        <p:spPr>
          <a:xfrm>
            <a:off x="5902022" y="4170574"/>
            <a:ext cx="1096002" cy="35621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82"/>
          <p:cNvCxnSpPr>
            <a:cxnSpLocks/>
          </p:cNvCxnSpPr>
          <p:nvPr/>
        </p:nvCxnSpPr>
        <p:spPr>
          <a:xfrm flipH="1" flipV="1">
            <a:off x="6998023" y="4526790"/>
            <a:ext cx="21591" cy="10720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7168346" y="3586358"/>
            <a:ext cx="2274049" cy="77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22041">
              <a:lnSpc>
                <a:spcPct val="107000"/>
              </a:lnSpc>
              <a:defRPr/>
            </a:pPr>
            <a:r>
              <a:rPr lang="ru-RU" sz="831" b="1" dirty="0">
                <a:solidFill>
                  <a:prstClr val="black"/>
                </a:solidFill>
                <a:latin typeface="Arial Narrow" panose="020B0606020202030204" pitchFamily="34" charset="0"/>
              </a:rPr>
              <a:t>Южная Корея: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Принятие решения - 2007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Пакетная кодировка - 01.2013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Сериализация  -  01.2016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Агрегация</a:t>
            </a:r>
            <a:r>
              <a:rPr lang="en-US" sz="831" dirty="0">
                <a:solidFill>
                  <a:prstClr val="black"/>
                </a:solidFill>
                <a:latin typeface="Arial Narrow" panose="020B0606020202030204" pitchFamily="34" charset="0"/>
              </a:rPr>
              <a:t>          </a:t>
            </a: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- нет</a:t>
            </a:r>
          </a:p>
        </p:txBody>
      </p:sp>
      <p:cxnSp>
        <p:nvCxnSpPr>
          <p:cNvPr id="32" name="Straight Connector 78"/>
          <p:cNvCxnSpPr>
            <a:cxnSpLocks/>
          </p:cNvCxnSpPr>
          <p:nvPr/>
        </p:nvCxnSpPr>
        <p:spPr>
          <a:xfrm>
            <a:off x="6703267" y="3441382"/>
            <a:ext cx="0" cy="6109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82"/>
          <p:cNvCxnSpPr>
            <a:cxnSpLocks/>
          </p:cNvCxnSpPr>
          <p:nvPr/>
        </p:nvCxnSpPr>
        <p:spPr>
          <a:xfrm>
            <a:off x="5734526" y="3317325"/>
            <a:ext cx="966871" cy="39175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6948242" y="2430479"/>
            <a:ext cx="2149826" cy="1186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22041">
              <a:lnSpc>
                <a:spcPct val="107000"/>
              </a:lnSpc>
              <a:defRPr/>
            </a:pPr>
            <a:r>
              <a:rPr lang="ru-RU" sz="831" b="1" dirty="0">
                <a:solidFill>
                  <a:prstClr val="black"/>
                </a:solidFill>
                <a:latin typeface="Arial Narrow" panose="020B0606020202030204" pitchFamily="34" charset="0"/>
              </a:rPr>
              <a:t>Китай: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Принятие решения - </a:t>
            </a:r>
            <a:r>
              <a:rPr lang="en-US" sz="831" dirty="0">
                <a:solidFill>
                  <a:prstClr val="black"/>
                </a:solidFill>
                <a:latin typeface="Arial Narrow" panose="020B0606020202030204" pitchFamily="34" charset="0"/>
              </a:rPr>
              <a:t>2008</a:t>
            </a: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Сериализация -  12.2015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 Отложено в - 02.2016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Агрегация - 12.2015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 Отложено в - 02.2016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Начали разработку новой системы - 2018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Планируемый срок внедрения 2020 - 2022 гг.</a:t>
            </a:r>
          </a:p>
        </p:txBody>
      </p:sp>
      <p:cxnSp>
        <p:nvCxnSpPr>
          <p:cNvPr id="35" name="Straight Connector 78"/>
          <p:cNvCxnSpPr>
            <a:cxnSpLocks/>
          </p:cNvCxnSpPr>
          <p:nvPr/>
        </p:nvCxnSpPr>
        <p:spPr>
          <a:xfrm flipH="1">
            <a:off x="6701398" y="2597794"/>
            <a:ext cx="1871" cy="80363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82"/>
          <p:cNvCxnSpPr>
            <a:cxnSpLocks/>
          </p:cNvCxnSpPr>
          <p:nvPr/>
        </p:nvCxnSpPr>
        <p:spPr>
          <a:xfrm flipV="1">
            <a:off x="5536971" y="3064519"/>
            <a:ext cx="1164427" cy="16821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7065340" y="4322526"/>
            <a:ext cx="1678954" cy="913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22041">
              <a:lnSpc>
                <a:spcPct val="107000"/>
              </a:lnSpc>
              <a:defRPr/>
            </a:pPr>
            <a:r>
              <a:rPr lang="ru-RU" sz="831" b="1" dirty="0">
                <a:solidFill>
                  <a:prstClr val="black"/>
                </a:solidFill>
                <a:latin typeface="Arial Narrow" panose="020B0606020202030204" pitchFamily="34" charset="0"/>
              </a:rPr>
              <a:t>Япония: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Принятие решения - 2013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Сериализация          -  01.2015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Для отдельных ЛП - 04.2023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Агрегация                 - 04.2021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Для отдельных ЛП - 04.2023 г.</a:t>
            </a:r>
          </a:p>
        </p:txBody>
      </p:sp>
      <p:cxnSp>
        <p:nvCxnSpPr>
          <p:cNvPr id="38" name="Straight Connector 78"/>
          <p:cNvCxnSpPr>
            <a:cxnSpLocks/>
          </p:cNvCxnSpPr>
          <p:nvPr/>
        </p:nvCxnSpPr>
        <p:spPr>
          <a:xfrm flipH="1" flipV="1">
            <a:off x="6923666" y="4348682"/>
            <a:ext cx="1099489" cy="682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82"/>
          <p:cNvCxnSpPr>
            <a:cxnSpLocks/>
          </p:cNvCxnSpPr>
          <p:nvPr/>
        </p:nvCxnSpPr>
        <p:spPr>
          <a:xfrm>
            <a:off x="5808884" y="3386075"/>
            <a:ext cx="1114782" cy="96942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949534" y="5242267"/>
            <a:ext cx="1630382" cy="639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22041">
              <a:lnSpc>
                <a:spcPct val="107000"/>
              </a:lnSpc>
              <a:defRPr/>
            </a:pPr>
            <a:r>
              <a:rPr lang="ru-RU" sz="831" b="1" dirty="0">
                <a:solidFill>
                  <a:prstClr val="black"/>
                </a:solidFill>
                <a:latin typeface="Arial Narrow" panose="020B0606020202030204" pitchFamily="34" charset="0"/>
              </a:rPr>
              <a:t>Турция: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Принятие решения - 2009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Сериализация -  01.2010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Агрегация         - 01.2012 г.</a:t>
            </a:r>
          </a:p>
        </p:txBody>
      </p:sp>
      <p:cxnSp>
        <p:nvCxnSpPr>
          <p:cNvPr id="41" name="Straight Connector 78"/>
          <p:cNvCxnSpPr>
            <a:cxnSpLocks/>
          </p:cNvCxnSpPr>
          <p:nvPr/>
        </p:nvCxnSpPr>
        <p:spPr>
          <a:xfrm flipH="1">
            <a:off x="1995887" y="5287477"/>
            <a:ext cx="1558766" cy="3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82"/>
          <p:cNvCxnSpPr>
            <a:cxnSpLocks/>
          </p:cNvCxnSpPr>
          <p:nvPr/>
        </p:nvCxnSpPr>
        <p:spPr>
          <a:xfrm flipH="1">
            <a:off x="2671969" y="3373620"/>
            <a:ext cx="2029315" cy="191385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313046" y="3888160"/>
            <a:ext cx="1700170" cy="1186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22041">
              <a:lnSpc>
                <a:spcPct val="107000"/>
              </a:lnSpc>
              <a:defRPr/>
            </a:pPr>
            <a:r>
              <a:rPr lang="ru-RU" sz="831" b="1" dirty="0">
                <a:solidFill>
                  <a:prstClr val="black"/>
                </a:solidFill>
                <a:latin typeface="Arial Narrow" panose="020B0606020202030204" pitchFamily="34" charset="0"/>
              </a:rPr>
              <a:t>Аргентина: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Принятие решения - 2011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Сериализация: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     88 нозологий -  05.2011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   219 нозологий -  03.2012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      11 нозологий -  01.2013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      Все ЛС             -  01.2015 г.</a:t>
            </a:r>
          </a:p>
          <a:p>
            <a:pPr defTabSz="422041">
              <a:lnSpc>
                <a:spcPct val="107000"/>
              </a:lnSpc>
              <a:defRPr/>
            </a:pPr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</a:rPr>
              <a:t>Агрегация:                 нет</a:t>
            </a:r>
          </a:p>
        </p:txBody>
      </p:sp>
      <p:cxnSp>
        <p:nvCxnSpPr>
          <p:cNvPr id="44" name="Straight Connector 78"/>
          <p:cNvCxnSpPr>
            <a:cxnSpLocks/>
          </p:cNvCxnSpPr>
          <p:nvPr/>
        </p:nvCxnSpPr>
        <p:spPr>
          <a:xfrm>
            <a:off x="1913769" y="3912883"/>
            <a:ext cx="4721" cy="130759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82"/>
          <p:cNvCxnSpPr>
            <a:cxnSpLocks/>
          </p:cNvCxnSpPr>
          <p:nvPr/>
        </p:nvCxnSpPr>
        <p:spPr>
          <a:xfrm flipH="1">
            <a:off x="1913769" y="4217525"/>
            <a:ext cx="1619337" cy="8913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5"/>
          <p:cNvCxnSpPr/>
          <p:nvPr/>
        </p:nvCxnSpPr>
        <p:spPr>
          <a:xfrm>
            <a:off x="158766" y="1325430"/>
            <a:ext cx="6197098" cy="0"/>
          </a:xfrm>
          <a:prstGeom prst="line">
            <a:avLst/>
          </a:prstGeom>
          <a:ln>
            <a:solidFill>
              <a:srgbClr val="08515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7" name="Рисунок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993" y="542307"/>
            <a:ext cx="2214421" cy="48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29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traight Connector 82"/>
          <p:cNvCxnSpPr>
            <a:cxnSpLocks/>
          </p:cNvCxnSpPr>
          <p:nvPr/>
        </p:nvCxnSpPr>
        <p:spPr>
          <a:xfrm>
            <a:off x="873973" y="1840846"/>
            <a:ext cx="5095" cy="18326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82"/>
          <p:cNvCxnSpPr>
            <a:cxnSpLocks/>
            <a:endCxn id="126" idx="0"/>
          </p:cNvCxnSpPr>
          <p:nvPr/>
        </p:nvCxnSpPr>
        <p:spPr>
          <a:xfrm flipH="1">
            <a:off x="5601598" y="3189268"/>
            <a:ext cx="7299" cy="85086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82"/>
          <p:cNvCxnSpPr>
            <a:cxnSpLocks/>
          </p:cNvCxnSpPr>
          <p:nvPr/>
        </p:nvCxnSpPr>
        <p:spPr>
          <a:xfrm>
            <a:off x="5439732" y="3009532"/>
            <a:ext cx="19883" cy="93428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82"/>
          <p:cNvCxnSpPr>
            <a:cxnSpLocks/>
          </p:cNvCxnSpPr>
          <p:nvPr/>
        </p:nvCxnSpPr>
        <p:spPr>
          <a:xfrm>
            <a:off x="5242161" y="2859747"/>
            <a:ext cx="19561" cy="11727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82"/>
          <p:cNvCxnSpPr>
            <a:cxnSpLocks/>
          </p:cNvCxnSpPr>
          <p:nvPr/>
        </p:nvCxnSpPr>
        <p:spPr>
          <a:xfrm flipH="1">
            <a:off x="4970810" y="2739515"/>
            <a:ext cx="11661" cy="319785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82"/>
          <p:cNvCxnSpPr>
            <a:cxnSpLocks/>
          </p:cNvCxnSpPr>
          <p:nvPr/>
        </p:nvCxnSpPr>
        <p:spPr>
          <a:xfrm>
            <a:off x="4716475" y="2567408"/>
            <a:ext cx="16641" cy="263445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82"/>
          <p:cNvCxnSpPr>
            <a:cxnSpLocks/>
          </p:cNvCxnSpPr>
          <p:nvPr/>
        </p:nvCxnSpPr>
        <p:spPr>
          <a:xfrm>
            <a:off x="4306878" y="2414267"/>
            <a:ext cx="11644" cy="15567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2"/>
          <p:cNvCxnSpPr>
            <a:cxnSpLocks/>
          </p:cNvCxnSpPr>
          <p:nvPr/>
        </p:nvCxnSpPr>
        <p:spPr>
          <a:xfrm>
            <a:off x="3222996" y="2145499"/>
            <a:ext cx="13998" cy="28747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82"/>
          <p:cNvCxnSpPr>
            <a:cxnSpLocks/>
          </p:cNvCxnSpPr>
          <p:nvPr/>
        </p:nvCxnSpPr>
        <p:spPr>
          <a:xfrm>
            <a:off x="1771762" y="1972900"/>
            <a:ext cx="0" cy="19586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2638-DC75-4FC7-9738-4324C0812DAB}" type="slidenum">
              <a:rPr lang="ru-RU" smtClean="0">
                <a:latin typeface="Arial Narrow" panose="020B0606020202030204" pitchFamily="34" charset="0"/>
              </a:rPr>
              <a:pPr/>
              <a:t>2</a:t>
            </a:fld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6" name="Rectangle 66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51694" y="379875"/>
            <a:ext cx="5791160" cy="731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2203" rIns="0" bIns="42203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056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109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165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218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10318" defTabSz="844083"/>
            <a:endParaRPr lang="en-US" sz="3323" b="0" dirty="0">
              <a:solidFill>
                <a:srgbClr val="355B8C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>
            <a:spLocks/>
          </p:cNvSpPr>
          <p:nvPr/>
        </p:nvSpPr>
        <p:spPr>
          <a:xfrm>
            <a:off x="499757" y="1655752"/>
            <a:ext cx="5186162" cy="1278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  <a:cs typeface="Arial"/>
              </a:rPr>
              <a:t>Поручение Президента РФ от 20.02.2015 № Пр-­285 </a:t>
            </a:r>
          </a:p>
        </p:txBody>
      </p:sp>
      <p:sp>
        <p:nvSpPr>
          <p:cNvPr id="29" name="TextBox 28"/>
          <p:cNvSpPr txBox="1">
            <a:spLocks/>
          </p:cNvSpPr>
          <p:nvPr/>
        </p:nvSpPr>
        <p:spPr>
          <a:xfrm>
            <a:off x="630240" y="3570564"/>
            <a:ext cx="1240310" cy="234500"/>
          </a:xfrm>
          <a:prstGeom prst="rect">
            <a:avLst/>
          </a:prstGeom>
          <a:solidFill>
            <a:srgbClr val="796E6C"/>
          </a:solidFill>
          <a:ln w="9525">
            <a:solidFill>
              <a:srgbClr val="796E6C"/>
            </a:solidFill>
          </a:ln>
        </p:spPr>
        <p:txBody>
          <a:bodyPr wrap="square" lIns="66470" tIns="66470" rIns="66470" bIns="66470" rtlCol="0" anchor="ctr" anchorCtr="0">
            <a:noAutofit/>
          </a:bodyPr>
          <a:lstStyle/>
          <a:p>
            <a:pPr algn="ctr"/>
            <a:r>
              <a:rPr lang="ru-RU" sz="1015" b="1">
                <a:solidFill>
                  <a:schemeClr val="bg1"/>
                </a:solidFill>
                <a:latin typeface="Arial Narrow" panose="020B0606020202030204" pitchFamily="34" charset="0"/>
                <a:cs typeface="Arial"/>
              </a:rPr>
              <a:t>2015</a:t>
            </a:r>
            <a:endParaRPr lang="en-US" sz="1015" b="1" dirty="0">
              <a:solidFill>
                <a:schemeClr val="bg1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57" name="TextBox 56"/>
          <p:cNvSpPr txBox="1">
            <a:spLocks/>
          </p:cNvSpPr>
          <p:nvPr/>
        </p:nvSpPr>
        <p:spPr>
          <a:xfrm>
            <a:off x="1905944" y="3572057"/>
            <a:ext cx="1240310" cy="234500"/>
          </a:xfrm>
          <a:prstGeom prst="rect">
            <a:avLst/>
          </a:prstGeom>
          <a:solidFill>
            <a:srgbClr val="B4ADA3"/>
          </a:solidFill>
          <a:ln w="9525">
            <a:solidFill>
              <a:srgbClr val="B4ADA3"/>
            </a:solidFill>
          </a:ln>
        </p:spPr>
        <p:txBody>
          <a:bodyPr wrap="square" lIns="66470" tIns="66470" rIns="66470" bIns="66470" rtlCol="0" anchor="ctr" anchorCtr="0">
            <a:noAutofit/>
          </a:bodyPr>
          <a:lstStyle/>
          <a:p>
            <a:pPr algn="ctr"/>
            <a:r>
              <a:rPr lang="ru-RU" sz="1015" b="1" dirty="0">
                <a:solidFill>
                  <a:schemeClr val="bg1"/>
                </a:solidFill>
                <a:latin typeface="Arial Narrow" panose="020B0606020202030204" pitchFamily="34" charset="0"/>
                <a:cs typeface="Arial"/>
              </a:rPr>
              <a:t>2016</a:t>
            </a:r>
            <a:endParaRPr lang="en-US" sz="1015" b="1" dirty="0">
              <a:solidFill>
                <a:schemeClr val="bg1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60" name="TextBox 59"/>
          <p:cNvSpPr txBox="1">
            <a:spLocks/>
          </p:cNvSpPr>
          <p:nvPr/>
        </p:nvSpPr>
        <p:spPr>
          <a:xfrm>
            <a:off x="3176179" y="3574111"/>
            <a:ext cx="1217610" cy="232446"/>
          </a:xfrm>
          <a:prstGeom prst="rect">
            <a:avLst/>
          </a:prstGeom>
          <a:solidFill>
            <a:srgbClr val="796E6C"/>
          </a:solidFill>
          <a:ln w="9525">
            <a:solidFill>
              <a:srgbClr val="796E6C"/>
            </a:solidFill>
          </a:ln>
        </p:spPr>
        <p:txBody>
          <a:bodyPr wrap="square" lIns="66470" tIns="66470" rIns="66470" bIns="66470" rtlCol="0" anchor="ctr" anchorCtr="0">
            <a:noAutofit/>
          </a:bodyPr>
          <a:lstStyle/>
          <a:p>
            <a:pPr algn="ctr"/>
            <a:r>
              <a:rPr lang="ru-RU" sz="1015" b="1" dirty="0">
                <a:solidFill>
                  <a:schemeClr val="bg1"/>
                </a:solidFill>
                <a:latin typeface="Arial Narrow" panose="020B0606020202030204" pitchFamily="34" charset="0"/>
                <a:cs typeface="Arial"/>
              </a:rPr>
              <a:t>2017</a:t>
            </a:r>
            <a:endParaRPr lang="en-US" sz="1015" b="1" dirty="0">
              <a:solidFill>
                <a:schemeClr val="bg1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61" name="TextBox 60"/>
          <p:cNvSpPr txBox="1">
            <a:spLocks/>
          </p:cNvSpPr>
          <p:nvPr/>
        </p:nvSpPr>
        <p:spPr>
          <a:xfrm>
            <a:off x="4436762" y="3572599"/>
            <a:ext cx="1240310" cy="234500"/>
          </a:xfrm>
          <a:prstGeom prst="rect">
            <a:avLst/>
          </a:prstGeom>
          <a:solidFill>
            <a:srgbClr val="B4ADA3"/>
          </a:solidFill>
          <a:ln w="9525">
            <a:solidFill>
              <a:srgbClr val="B4ADA3"/>
            </a:solidFill>
          </a:ln>
        </p:spPr>
        <p:txBody>
          <a:bodyPr wrap="square" lIns="66470" tIns="66470" rIns="66470" bIns="66470" rtlCol="0" anchor="ctr" anchorCtr="0">
            <a:noAutofit/>
          </a:bodyPr>
          <a:lstStyle/>
          <a:p>
            <a:pPr algn="ctr"/>
            <a:r>
              <a:rPr lang="ru-RU" sz="1015" b="1" dirty="0">
                <a:solidFill>
                  <a:schemeClr val="bg1"/>
                </a:solidFill>
                <a:latin typeface="Arial Narrow" panose="020B0606020202030204" pitchFamily="34" charset="0"/>
                <a:cs typeface="Arial"/>
              </a:rPr>
              <a:t>2018</a:t>
            </a:r>
            <a:endParaRPr lang="en-US" sz="1015" b="1" dirty="0">
              <a:solidFill>
                <a:schemeClr val="bg1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62" name="TextBox 61"/>
          <p:cNvSpPr txBox="1">
            <a:spLocks/>
          </p:cNvSpPr>
          <p:nvPr/>
        </p:nvSpPr>
        <p:spPr>
          <a:xfrm>
            <a:off x="5706997" y="3570564"/>
            <a:ext cx="1240310" cy="234500"/>
          </a:xfrm>
          <a:prstGeom prst="rect">
            <a:avLst/>
          </a:prstGeom>
          <a:solidFill>
            <a:srgbClr val="796E6C"/>
          </a:solidFill>
          <a:ln w="9525">
            <a:solidFill>
              <a:srgbClr val="796E6C"/>
            </a:solidFill>
          </a:ln>
        </p:spPr>
        <p:txBody>
          <a:bodyPr wrap="square" lIns="66470" tIns="66470" rIns="66470" bIns="66470" rtlCol="0" anchor="ctr" anchorCtr="0">
            <a:noAutofit/>
          </a:bodyPr>
          <a:lstStyle/>
          <a:p>
            <a:pPr algn="ctr"/>
            <a:r>
              <a:rPr lang="ru-RU" sz="1015" b="1" dirty="0">
                <a:solidFill>
                  <a:schemeClr val="bg1"/>
                </a:solidFill>
                <a:latin typeface="Arial Narrow" panose="020B0606020202030204" pitchFamily="34" charset="0"/>
                <a:cs typeface="Arial"/>
              </a:rPr>
              <a:t>2019</a:t>
            </a:r>
            <a:endParaRPr lang="en-US" sz="1015" b="1" dirty="0">
              <a:solidFill>
                <a:schemeClr val="bg1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63" name="TextBox 62"/>
          <p:cNvSpPr txBox="1">
            <a:spLocks/>
          </p:cNvSpPr>
          <p:nvPr/>
        </p:nvSpPr>
        <p:spPr>
          <a:xfrm>
            <a:off x="6983244" y="3570564"/>
            <a:ext cx="1240310" cy="234500"/>
          </a:xfrm>
          <a:prstGeom prst="rect">
            <a:avLst/>
          </a:prstGeom>
          <a:solidFill>
            <a:srgbClr val="B4ADA3"/>
          </a:solidFill>
          <a:ln w="9525">
            <a:solidFill>
              <a:srgbClr val="B4ADA3"/>
            </a:solidFill>
          </a:ln>
        </p:spPr>
        <p:txBody>
          <a:bodyPr wrap="square" lIns="66470" tIns="66470" rIns="66470" bIns="66470" rtlCol="0" anchor="ctr" anchorCtr="0">
            <a:noAutofit/>
          </a:bodyPr>
          <a:lstStyle/>
          <a:p>
            <a:pPr algn="ctr"/>
            <a:r>
              <a:rPr lang="ru-RU" sz="1015" b="1" dirty="0">
                <a:solidFill>
                  <a:schemeClr val="bg1"/>
                </a:solidFill>
                <a:latin typeface="Arial Narrow" panose="020B0606020202030204" pitchFamily="34" charset="0"/>
                <a:cs typeface="Arial"/>
              </a:rPr>
              <a:t>2020</a:t>
            </a:r>
            <a:endParaRPr lang="en-US" sz="1015" b="1" dirty="0">
              <a:solidFill>
                <a:schemeClr val="bg1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1058617" y="1752702"/>
            <a:ext cx="4762919" cy="220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  <a:cs typeface="Arial"/>
              </a:rPr>
              <a:t>Приказом МЗ РФ от 30.11.2015 № 866  была утверждена </a:t>
            </a:r>
            <a:r>
              <a:rPr lang="ru-RU" sz="831" b="1" dirty="0">
                <a:solidFill>
                  <a:prstClr val="black"/>
                </a:solidFill>
                <a:latin typeface="Arial Narrow" panose="020B0606020202030204" pitchFamily="34" charset="0"/>
                <a:cs typeface="Arial"/>
              </a:rPr>
              <a:t>Концепция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499758" y="3912292"/>
            <a:ext cx="2687845" cy="859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31" dirty="0">
                <a:latin typeface="Arial Narrow" panose="020B0606020202030204" pitchFamily="34" charset="0"/>
              </a:rPr>
              <a:t>Основные функции участников информационного взаимодействия в рамках функционирования: </a:t>
            </a:r>
          </a:p>
          <a:p>
            <a:r>
              <a:rPr lang="ru-RU" sz="831" dirty="0">
                <a:latin typeface="Arial Narrow" panose="020B0606020202030204" pitchFamily="34" charset="0"/>
              </a:rPr>
              <a:t>− получение отчетности с целью анализа рынка ЛП и мониторинга структуры государственных закупок ЛП; </a:t>
            </a:r>
          </a:p>
          <a:p>
            <a:r>
              <a:rPr lang="ru-RU" sz="831" dirty="0">
                <a:latin typeface="Arial Narrow" panose="020B0606020202030204" pitchFamily="34" charset="0"/>
              </a:rPr>
              <a:t>− мониторинг и учет выпуска ЛП на территории Российской Федерации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1956143" y="1902033"/>
            <a:ext cx="4762919" cy="220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  <a:cs typeface="Arial"/>
              </a:rPr>
              <a:t>ПП РФ от 24.01.2017 № 62 - проведение эксперимента</a:t>
            </a:r>
            <a:endParaRPr lang="ru-RU" sz="831" b="1" dirty="0">
              <a:solidFill>
                <a:prstClr val="black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1119912" y="5074200"/>
            <a:ext cx="2102522" cy="859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831" dirty="0">
                <a:latin typeface="Arial Narrow" panose="020B0606020202030204" pitchFamily="34" charset="0"/>
              </a:rPr>
              <a:t>МЗ РФ по  согласованию с МПТ утверждаются методические рекомендации, которыми устанавливаются  в том числе:	</a:t>
            </a:r>
          </a:p>
          <a:p>
            <a:pPr algn="r"/>
            <a:r>
              <a:rPr lang="ru-RU" sz="831" dirty="0">
                <a:latin typeface="Arial Narrow" panose="020B0606020202030204" pitchFamily="34" charset="0"/>
              </a:rPr>
              <a:t>требования к информационной системе;  </a:t>
            </a:r>
            <a:br>
              <a:rPr lang="ru-RU" sz="831" dirty="0">
                <a:latin typeface="Arial Narrow" panose="020B0606020202030204" pitchFamily="34" charset="0"/>
              </a:rPr>
            </a:br>
            <a:r>
              <a:rPr lang="ru-RU" sz="831" dirty="0">
                <a:latin typeface="Arial Narrow" panose="020B0606020202030204" pitchFamily="34" charset="0"/>
              </a:rPr>
              <a:t>требования к оборудованию, используемому  для считывания кодов	</a:t>
            </a:r>
          </a:p>
        </p:txBody>
      </p:sp>
      <p:sp>
        <p:nvSpPr>
          <p:cNvPr id="95" name="Прямоугольник 94"/>
          <p:cNvSpPr/>
          <p:nvPr/>
        </p:nvSpPr>
        <p:spPr>
          <a:xfrm>
            <a:off x="3295612" y="2075885"/>
            <a:ext cx="4762919" cy="348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  <a:cs typeface="Arial"/>
              </a:rPr>
              <a:t>Федеральный закон от 28.12.2017 № 425-ФЗ изменения в ФЗ «Об обращении ЛС»</a:t>
            </a:r>
          </a:p>
          <a:p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  <a:cs typeface="Arial"/>
              </a:rPr>
              <a:t>ПП РФ от 30.12.2017 № 1715 продление эксперимента до  01.02.19 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3295611" y="3931545"/>
            <a:ext cx="1715969" cy="859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  <a:cs typeface="Arial"/>
              </a:rPr>
              <a:t>обязательность нанесения средств идентификации на упаковки всех ЛП с 01.01.2020. Полномочия Правительства - дополнительно устанавливать сроки и требования по маркировке ЛП из 7ВЗН и ЖНВЛП </a:t>
            </a:r>
            <a:endParaRPr lang="ru-RU" sz="831" b="1" dirty="0">
              <a:solidFill>
                <a:prstClr val="black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4427914" y="2359681"/>
            <a:ext cx="4122119" cy="220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  <a:cs typeface="Arial"/>
              </a:rPr>
              <a:t>Метод. рекомендации от 23.04.2018 подготовлено и утверждено МЗ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3345343" y="5196759"/>
            <a:ext cx="1510682" cy="475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  <a:cs typeface="Arial"/>
              </a:rPr>
              <a:t>Порядок взаимодействия с другими ИС, Требования к ФГИС МДЛП</a:t>
            </a:r>
            <a:endParaRPr lang="ru-RU" sz="831" b="1" dirty="0">
              <a:solidFill>
                <a:prstClr val="black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4842988" y="2510282"/>
            <a:ext cx="3816435" cy="220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  <a:cs typeface="Arial"/>
              </a:rPr>
              <a:t>Распоряжение Правительства РФ от 28.04.2018 № 791-р (криптозащита и плата за код) </a:t>
            </a:r>
          </a:p>
        </p:txBody>
      </p:sp>
      <p:sp>
        <p:nvSpPr>
          <p:cNvPr id="116" name="Прямоугольник 115"/>
          <p:cNvSpPr/>
          <p:nvPr/>
        </p:nvSpPr>
        <p:spPr>
          <a:xfrm>
            <a:off x="3403044" y="5964685"/>
            <a:ext cx="3180584" cy="348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31" dirty="0">
                <a:latin typeface="Arial Narrow" panose="020B0606020202030204" pitchFamily="34" charset="0"/>
              </a:rPr>
              <a:t>дополнительный код проверки с использованием </a:t>
            </a:r>
            <a:r>
              <a:rPr lang="ru-RU" sz="831" b="1" dirty="0">
                <a:latin typeface="Arial Narrow" panose="020B0606020202030204" pitchFamily="34" charset="0"/>
              </a:rPr>
              <a:t>российских криптошифровальных технологий</a:t>
            </a:r>
            <a:r>
              <a:rPr lang="ru-RU" sz="831" dirty="0">
                <a:latin typeface="Arial Narrow" panose="020B0606020202030204" pitchFamily="34" charset="0"/>
              </a:rPr>
              <a:t>, координатор – МПТ</a:t>
            </a:r>
          </a:p>
        </p:txBody>
      </p:sp>
      <p:sp>
        <p:nvSpPr>
          <p:cNvPr id="124" name="Прямоугольник 123"/>
          <p:cNvSpPr/>
          <p:nvPr/>
        </p:nvSpPr>
        <p:spPr>
          <a:xfrm>
            <a:off x="5083713" y="2653291"/>
            <a:ext cx="1635347" cy="220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  <a:cs typeface="Arial"/>
              </a:rPr>
              <a:t>ПП РФ от 28.08.2018 №1018 </a:t>
            </a:r>
          </a:p>
        </p:txBody>
      </p:sp>
      <p:sp>
        <p:nvSpPr>
          <p:cNvPr id="126" name="Прямоугольник 125"/>
          <p:cNvSpPr/>
          <p:nvPr/>
        </p:nvSpPr>
        <p:spPr>
          <a:xfrm>
            <a:off x="5033736" y="4040138"/>
            <a:ext cx="1135722" cy="7316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31" dirty="0">
                <a:latin typeface="Arial Narrow" panose="020B0606020202030204" pitchFamily="34" charset="0"/>
              </a:rPr>
              <a:t>продление эксперимента до 31.12.2019, оператор ИС МДЛП ООО «ЦРПТ Оператор»</a:t>
            </a:r>
            <a:endParaRPr lang="ru-RU" sz="831" b="1" dirty="0">
              <a:latin typeface="Arial Narrow" panose="020B0606020202030204" pitchFamily="34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5270570" y="2803892"/>
            <a:ext cx="3279462" cy="220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  <a:cs typeface="Arial"/>
              </a:rPr>
              <a:t>Распоряжение Правительства РФ от 18.12.2018  № 2828-р</a:t>
            </a:r>
          </a:p>
        </p:txBody>
      </p:sp>
      <p:cxnSp>
        <p:nvCxnSpPr>
          <p:cNvPr id="134" name="Прямая соединительная линия 133"/>
          <p:cNvCxnSpPr/>
          <p:nvPr/>
        </p:nvCxnSpPr>
        <p:spPr>
          <a:xfrm flipV="1">
            <a:off x="5470733" y="3926754"/>
            <a:ext cx="799477" cy="4791"/>
          </a:xfrm>
          <a:prstGeom prst="line">
            <a:avLst/>
          </a:prstGeom>
          <a:ln>
            <a:solidFill>
              <a:srgbClr val="AAAAAA"/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Прямоугольник 134"/>
          <p:cNvSpPr/>
          <p:nvPr/>
        </p:nvSpPr>
        <p:spPr>
          <a:xfrm>
            <a:off x="6169992" y="5413325"/>
            <a:ext cx="1302634" cy="7316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31" dirty="0">
                <a:latin typeface="Arial Narrow" panose="020B0606020202030204" pitchFamily="34" charset="0"/>
              </a:rPr>
              <a:t>ООО «Оператор-ЦРПТ» является организацией, уполномоченной на осуществление функций оператора системы </a:t>
            </a:r>
            <a:endParaRPr lang="ru-RU" sz="831" b="1" dirty="0">
              <a:latin typeface="Arial Narrow" panose="020B0606020202030204" pitchFamily="34" charset="0"/>
            </a:endParaRPr>
          </a:p>
        </p:txBody>
      </p:sp>
      <p:cxnSp>
        <p:nvCxnSpPr>
          <p:cNvPr id="136" name="Straight Connector 82"/>
          <p:cNvCxnSpPr>
            <a:cxnSpLocks/>
          </p:cNvCxnSpPr>
          <p:nvPr/>
        </p:nvCxnSpPr>
        <p:spPr>
          <a:xfrm>
            <a:off x="6270209" y="3926755"/>
            <a:ext cx="22156" cy="148177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Прямоугольник 140"/>
          <p:cNvSpPr/>
          <p:nvPr/>
        </p:nvSpPr>
        <p:spPr>
          <a:xfrm>
            <a:off x="5439734" y="2983629"/>
            <a:ext cx="3279462" cy="220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31" dirty="0">
                <a:solidFill>
                  <a:prstClr val="black"/>
                </a:solidFill>
                <a:latin typeface="Arial Narrow" panose="020B0606020202030204" pitchFamily="34" charset="0"/>
                <a:cs typeface="Arial"/>
              </a:rPr>
              <a:t>ПП РФ от 14.12.2018 №№ 1556, 1557, 1558</a:t>
            </a:r>
          </a:p>
        </p:txBody>
      </p:sp>
      <p:cxnSp>
        <p:nvCxnSpPr>
          <p:cNvPr id="142" name="Прямая соединительная линия 141"/>
          <p:cNvCxnSpPr/>
          <p:nvPr/>
        </p:nvCxnSpPr>
        <p:spPr>
          <a:xfrm>
            <a:off x="5608898" y="4041625"/>
            <a:ext cx="1087614" cy="4943"/>
          </a:xfrm>
          <a:prstGeom prst="line">
            <a:avLst/>
          </a:prstGeom>
          <a:ln>
            <a:solidFill>
              <a:srgbClr val="AAAAAA"/>
            </a:solidFill>
            <a:prstDash val="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Прямоугольник 147"/>
          <p:cNvSpPr/>
          <p:nvPr/>
        </p:nvSpPr>
        <p:spPr>
          <a:xfrm>
            <a:off x="6411646" y="4365326"/>
            <a:ext cx="1751794" cy="859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31" dirty="0">
                <a:latin typeface="Arial Narrow" panose="020B0606020202030204" pitchFamily="34" charset="0"/>
              </a:rPr>
              <a:t>Положение о системе мониторинга</a:t>
            </a:r>
          </a:p>
          <a:p>
            <a:r>
              <a:rPr lang="ru-RU" sz="831" dirty="0">
                <a:latin typeface="Arial Narrow" panose="020B0606020202030204" pitchFamily="34" charset="0"/>
              </a:rPr>
              <a:t>ВЗН: регистрация в системе с 01.07.2019. Обеспечить нанесение кода с 01.10.2019</a:t>
            </a:r>
          </a:p>
          <a:p>
            <a:r>
              <a:rPr lang="ru-RU" sz="831" dirty="0">
                <a:latin typeface="Arial Narrow" panose="020B0606020202030204" pitchFamily="34" charset="0"/>
              </a:rPr>
              <a:t>ПРАВИЛА размещения общедоступной информации</a:t>
            </a:r>
          </a:p>
        </p:txBody>
      </p:sp>
      <p:sp>
        <p:nvSpPr>
          <p:cNvPr id="19" name="Левая фигурная скобка 18"/>
          <p:cNvSpPr/>
          <p:nvPr/>
        </p:nvSpPr>
        <p:spPr>
          <a:xfrm>
            <a:off x="2707596" y="1236734"/>
            <a:ext cx="380125" cy="4200379"/>
          </a:xfrm>
          <a:prstGeom prst="leftBrace">
            <a:avLst>
              <a:gd name="adj1" fmla="val 9048"/>
              <a:gd name="adj2" fmla="val 50000"/>
            </a:avLst>
          </a:prstGeom>
          <a:ln w="19050">
            <a:solidFill>
              <a:srgbClr val="534D4D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662"/>
          </a:p>
        </p:txBody>
      </p:sp>
      <p:sp>
        <p:nvSpPr>
          <p:cNvPr id="64" name="Левая фигурная скобка 63"/>
          <p:cNvSpPr/>
          <p:nvPr/>
        </p:nvSpPr>
        <p:spPr>
          <a:xfrm>
            <a:off x="5837001" y="2425237"/>
            <a:ext cx="316550" cy="1940089"/>
          </a:xfrm>
          <a:prstGeom prst="leftBrace">
            <a:avLst>
              <a:gd name="adj1" fmla="val 10576"/>
              <a:gd name="adj2" fmla="val 48669"/>
            </a:avLst>
          </a:prstGeom>
          <a:noFill/>
          <a:ln w="19050">
            <a:solidFill>
              <a:srgbClr val="534D4D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662">
              <a:latin typeface="Arial Narrow" panose="020B0606020202030204" pitchFamily="34" charset="0"/>
            </a:endParaRPr>
          </a:p>
        </p:txBody>
      </p:sp>
      <p:cxnSp>
        <p:nvCxnSpPr>
          <p:cNvPr id="47" name="Straight Connector 82"/>
          <p:cNvCxnSpPr>
            <a:cxnSpLocks/>
          </p:cNvCxnSpPr>
          <p:nvPr/>
        </p:nvCxnSpPr>
        <p:spPr>
          <a:xfrm>
            <a:off x="6935079" y="3239164"/>
            <a:ext cx="5270" cy="58395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6999364" y="3861902"/>
            <a:ext cx="1764587" cy="518412"/>
          </a:xfrm>
          <a:prstGeom prst="rect">
            <a:avLst/>
          </a:prstGeom>
          <a:solidFill>
            <a:srgbClr val="A5634D"/>
          </a:solidFill>
        </p:spPr>
        <p:txBody>
          <a:bodyPr wrap="square">
            <a:spAutoFit/>
          </a:bodyPr>
          <a:lstStyle/>
          <a:p>
            <a:pPr lvl="0"/>
            <a:r>
              <a:rPr lang="ru-RU" sz="923" b="1" dirty="0">
                <a:solidFill>
                  <a:schemeClr val="bg1"/>
                </a:solidFill>
                <a:latin typeface="Arial Narrow" panose="020B0606020202030204" pitchFamily="34" charset="0"/>
              </a:rPr>
              <a:t>1 января 2020 г. маркировка всех лекарственных препаратов </a:t>
            </a:r>
          </a:p>
        </p:txBody>
      </p:sp>
      <p:sp>
        <p:nvSpPr>
          <p:cNvPr id="52" name="ЦИФРОВАЯ ТРАНСФОРМАЦИЯ ФАРМОТРАСЛИ- ВОЗМОЖНОСТЬ ИЛИ НЕОБХОДИМОСТЬ?"/>
          <p:cNvSpPr txBox="1">
            <a:spLocks/>
          </p:cNvSpPr>
          <p:nvPr/>
        </p:nvSpPr>
        <p:spPr>
          <a:xfrm>
            <a:off x="158766" y="401244"/>
            <a:ext cx="8985234" cy="9156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905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>
                <a:solidFill>
                  <a:srgbClr val="1F5A7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914" dirty="0">
                <a:solidFill>
                  <a:srgbClr val="595551"/>
                </a:solidFill>
                <a:latin typeface="Arial Narrow" panose="020B0606020202030204" pitchFamily="34" charset="0"/>
              </a:rPr>
              <a:t>ВНЕДРНИЕ МАРКИРОВКИ В РОССИИ.</a:t>
            </a:r>
          </a:p>
          <a:p>
            <a:r>
              <a:rPr lang="ru-RU" sz="2914" dirty="0">
                <a:solidFill>
                  <a:srgbClr val="595551"/>
                </a:solidFill>
                <a:latin typeface="Arial Narrow" panose="020B0606020202030204" pitchFamily="34" charset="0"/>
              </a:rPr>
              <a:t>НОРМАТИВНЫЕ ДОКУМЕНТЫ</a:t>
            </a:r>
          </a:p>
          <a:p>
            <a:endParaRPr lang="ru-RU" sz="2914" dirty="0">
              <a:solidFill>
                <a:srgbClr val="59555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53" name="Straight Connector 5"/>
          <p:cNvCxnSpPr/>
          <p:nvPr/>
        </p:nvCxnSpPr>
        <p:spPr>
          <a:xfrm>
            <a:off x="158766" y="1325430"/>
            <a:ext cx="6197098" cy="0"/>
          </a:xfrm>
          <a:prstGeom prst="line">
            <a:avLst/>
          </a:prstGeom>
          <a:ln>
            <a:solidFill>
              <a:srgbClr val="08515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2242804" y="2913974"/>
            <a:ext cx="1167400" cy="205890"/>
          </a:xfrm>
          <a:prstGeom prst="rect">
            <a:avLst/>
          </a:prstGeom>
          <a:solidFill>
            <a:srgbClr val="534D4D"/>
          </a:solidFill>
        </p:spPr>
        <p:txBody>
          <a:bodyPr wrap="square" anchor="ctr">
            <a:spAutoFit/>
          </a:bodyPr>
          <a:lstStyle/>
          <a:p>
            <a:pPr lvl="0" algn="ctr"/>
            <a:r>
              <a:rPr lang="ru-RU" sz="738" b="1" dirty="0">
                <a:solidFill>
                  <a:schemeClr val="bg1"/>
                </a:solidFill>
                <a:latin typeface="Arial Narrow" panose="020B0606020202030204" pitchFamily="34" charset="0"/>
              </a:rPr>
              <a:t>БЕЗ КРИПТОКОДА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5708665" y="3203072"/>
            <a:ext cx="1167400" cy="205890"/>
          </a:xfrm>
          <a:prstGeom prst="rect">
            <a:avLst/>
          </a:prstGeom>
          <a:solidFill>
            <a:srgbClr val="534D4D"/>
          </a:solidFill>
        </p:spPr>
        <p:txBody>
          <a:bodyPr wrap="square" anchor="ctr">
            <a:spAutoFit/>
          </a:bodyPr>
          <a:lstStyle/>
          <a:p>
            <a:pPr lvl="0" algn="ctr"/>
            <a:r>
              <a:rPr lang="ru-RU" sz="738" b="1" dirty="0">
                <a:solidFill>
                  <a:schemeClr val="bg1"/>
                </a:solidFill>
                <a:latin typeface="Arial Narrow" panose="020B0606020202030204" pitchFamily="34" charset="0"/>
              </a:rPr>
              <a:t>С КРИПТОКОДОМ</a:t>
            </a:r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993" y="542307"/>
            <a:ext cx="2214421" cy="48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77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KYxSV1sFUq2hSzh3tSB3A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631</Words>
  <Application>Microsoft Office PowerPoint</Application>
  <PresentationFormat>Экран (4:3)</PresentationFormat>
  <Paragraphs>107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Century Gothic</vt:lpstr>
      <vt:lpstr>Тема Office</vt:lpstr>
      <vt:lpstr>Презентация PowerPoint</vt:lpstr>
      <vt:lpstr>Презентация PowerPoint</vt:lpstr>
    </vt:vector>
  </TitlesOfParts>
  <Company>GILSINP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Лысенко Юлия Владленовна</dc:creator>
  <cp:lastModifiedBy>Chigoe</cp:lastModifiedBy>
  <cp:revision>2</cp:revision>
  <dcterms:created xsi:type="dcterms:W3CDTF">2019-04-17T11:19:28Z</dcterms:created>
  <dcterms:modified xsi:type="dcterms:W3CDTF">2019-05-26T17:14:10Z</dcterms:modified>
</cp:coreProperties>
</file>