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88" r:id="rId3"/>
    <p:sldId id="293" r:id="rId4"/>
    <p:sldId id="284" r:id="rId5"/>
    <p:sldId id="285" r:id="rId6"/>
    <p:sldId id="292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Зеленова Елена Сергеевна" initials="ЗЕС" lastIdx="4" clrIdx="0">
    <p:extLst>
      <p:ext uri="{19B8F6BF-5375-455C-9EA6-DF929625EA0E}">
        <p15:presenceInfo xmlns:p15="http://schemas.microsoft.com/office/powerpoint/2012/main" userId="S-1-5-21-1674584444-1001471710-3044954665-56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4A1"/>
    <a:srgbClr val="5C77B9"/>
    <a:srgbClr val="7491CE"/>
    <a:srgbClr val="971E24"/>
    <a:srgbClr val="26366D"/>
    <a:srgbClr val="D29DA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152"/>
    <p:restoredTop sz="94551"/>
  </p:normalViewPr>
  <p:slideViewPr>
    <p:cSldViewPr snapToGrid="0" showGuides="1">
      <p:cViewPr varScale="1">
        <p:scale>
          <a:sx n="103" d="100"/>
          <a:sy n="103" d="100"/>
        </p:scale>
        <p:origin x="138" y="23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sokolova\Desktop\&#1044;&#1072;&#1085;&#1085;&#1099;&#1077;%20&#1087;&#1086;%20&#1048;&#1085;&#1076;&#1080;&#1080;%2018.02.2019\&#1048;&#1085;&#1076;&#1080;&#1103;%20&#1089;&#1090;&#1072;&#1090;&#1080;&#1089;&#1090;&#1080;&#1082;&#1072;%200602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rgbClr val="3F54A1"/>
                </a:solidFill>
                <a:latin typeface="+mn-lt"/>
                <a:ea typeface="+mn-ea"/>
                <a:cs typeface="+mn-cs"/>
              </a:defRPr>
            </a:pPr>
            <a:r>
              <a:rPr lang="en-GB" dirty="0">
                <a:solidFill>
                  <a:srgbClr val="3F54A1"/>
                </a:solidFill>
              </a:rPr>
              <a:t>Non-conformities revealed in </a:t>
            </a:r>
            <a:r>
              <a:rPr lang="ru-RU" dirty="0">
                <a:solidFill>
                  <a:srgbClr val="3F54A1"/>
                </a:solidFill>
              </a:rPr>
              <a:t>201</a:t>
            </a:r>
            <a:r>
              <a:rPr lang="en-GB" dirty="0">
                <a:solidFill>
                  <a:srgbClr val="3F54A1"/>
                </a:solidFill>
              </a:rPr>
              <a:t>8</a:t>
            </a:r>
            <a:r>
              <a:rPr lang="ru-RU" dirty="0">
                <a:solidFill>
                  <a:srgbClr val="3F54A1"/>
                </a:solidFill>
              </a:rPr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rgbClr val="3F54A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CE2-DB4B-ADF2-16B4BDFE7B56}"/>
              </c:ext>
            </c:extLst>
          </c:dPt>
          <c:dPt>
            <c:idx val="1"/>
            <c:bubble3D val="0"/>
            <c:spPr>
              <a:solidFill>
                <a:srgbClr val="3F54A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CE2-DB4B-ADF2-16B4BDFE7B5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CE2-DB4B-ADF2-16B4BDFE7B56}"/>
              </c:ext>
            </c:extLst>
          </c:dPt>
          <c:dLbls>
            <c:dLbl>
              <c:idx val="0"/>
              <c:layout>
                <c:manualLayout>
                  <c:x val="-6.3476177291101429E-2"/>
                  <c:y val="0.1451803001950495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Critical</a:t>
                    </a:r>
                    <a:r>
                      <a:rPr lang="en-US" baseline="0" dirty="0"/>
                      <a:t>
</a:t>
                    </a:r>
                    <a:fld id="{9B6A44DD-7B0D-FE41-BAFE-0A7EE87DCD01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CE2-DB4B-ADF2-16B4BDFE7B5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Major</a:t>
                    </a:r>
                    <a:r>
                      <a:rPr lang="en-US" baseline="0" dirty="0"/>
                      <a:t>
</a:t>
                    </a:r>
                    <a:fld id="{9D82BEDB-5C27-144C-AD86-088B9517BB76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CE2-DB4B-ADF2-16B4BDFE7B5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Minor</a:t>
                    </a:r>
                    <a:r>
                      <a:rPr lang="en-US" baseline="0" dirty="0"/>
                      <a:t>
</a:t>
                    </a:r>
                    <a:fld id="{B9356E02-E05A-3540-A824-DA5239334403}" type="PERCENTAGE">
                      <a:rPr lang="en-US" baseline="0"/>
                      <a:pPr/>
                      <a:t>[ПРОЦЕНТ]</a:t>
                    </a:fld>
                    <a:endParaRPr lang="en-US" baseline="0" dirty="0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CE2-DB4B-ADF2-16B4BDFE7B56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'несоответствия 2018'!$A$2:$A$4</c:f>
              <c:strCache>
                <c:ptCount val="3"/>
                <c:pt idx="0">
                  <c:v>Критические </c:v>
                </c:pt>
                <c:pt idx="1">
                  <c:v>Существенные</c:v>
                </c:pt>
                <c:pt idx="2">
                  <c:v>Несущественные </c:v>
                </c:pt>
              </c:strCache>
            </c:strRef>
          </c:cat>
          <c:val>
            <c:numRef>
              <c:f>'несоответствия 2018'!$B$2:$B$4</c:f>
              <c:numCache>
                <c:formatCode>General</c:formatCode>
                <c:ptCount val="3"/>
                <c:pt idx="0">
                  <c:v>50</c:v>
                </c:pt>
                <c:pt idx="1">
                  <c:v>371</c:v>
                </c:pt>
                <c:pt idx="2">
                  <c:v>240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CE2-DB4B-ADF2-16B4BDFE7B56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9CF9D-C598-4D53-BFD1-2F5216B71CDA}" type="datetimeFigureOut">
              <a:rPr lang="ru-RU" smtClean="0"/>
              <a:t>19.02.2019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E3370E-EDE3-4B40-AF13-A694A1A0533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1205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3370E-EDE3-4B40-AF13-A694A1A0533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339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C6AC3-2258-A740-B41A-3DB11DDE05C9}" type="datetime1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613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B5F32-D9DB-0F49-8A62-6E4B6D3DD077}" type="datetime1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774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42C4D-C186-5D4D-B7BE-4C18D804CB04}" type="datetime1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33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8FF4C-7706-4C4E-B6AD-C841F4A31950}" type="datetime1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94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EB3A9-ADD2-7B4B-80A0-5516B8CE5009}" type="datetime1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601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EBEC-418C-E34B-BCB1-0A8D01D69C3C}" type="datetime1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50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F1D8-A867-464E-8987-945A97E43970}" type="datetime1">
              <a:rPr lang="ru-RU" smtClean="0"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00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5C72B-E60A-E641-A349-ED72377176ED}" type="datetime1">
              <a:rPr lang="ru-RU" smtClean="0"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207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69B7-08F7-FE46-AE24-618E0D479631}" type="datetime1">
              <a:rPr lang="ru-RU" smtClean="0"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303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E50-C047-EC49-AA3C-BF53871A00DA}" type="datetime1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182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CC701-452F-9D46-9D1C-140DE426578A}" type="datetime1">
              <a:rPr lang="ru-RU" smtClean="0"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3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E82BE-DAE5-9349-9913-6C91F91B6480}" type="datetime1">
              <a:rPr lang="ru-RU" smtClean="0"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DAC37-3598-42F6-B781-1CD4A5163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671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2001" y="1616352"/>
            <a:ext cx="2571292" cy="155064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98374" y="3717235"/>
            <a:ext cx="8478078" cy="25046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>
          <a:xfrm>
            <a:off x="1898374" y="5446576"/>
            <a:ext cx="8136834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3F54A1"/>
                </a:solidFill>
              </a:rPr>
              <a:t>Mumbai, February 21, 2019</a:t>
            </a:r>
            <a:endParaRPr lang="ru-RU" sz="2400" dirty="0">
              <a:solidFill>
                <a:srgbClr val="3F54A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74237" y="3512721"/>
            <a:ext cx="960120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3600" dirty="0" smtClean="0">
                <a:solidFill>
                  <a:srgbClr val="3F54A1"/>
                </a:solidFill>
                <a:latin typeface="+mj-lt"/>
                <a:ea typeface="+mj-ea"/>
                <a:cs typeface="+mj-cs"/>
              </a:rPr>
              <a:t>Interaction </a:t>
            </a:r>
            <a:r>
              <a:rPr lang="en-US" sz="3600" dirty="0">
                <a:solidFill>
                  <a:srgbClr val="3F54A1"/>
                </a:solidFill>
                <a:latin typeface="+mj-lt"/>
                <a:ea typeface="+mj-ea"/>
                <a:cs typeface="+mj-cs"/>
              </a:rPr>
              <a:t>between Russia and India in the field of quality control of pharmaceutical production. </a:t>
            </a:r>
            <a:r>
              <a:rPr lang="en-US" sz="3600" dirty="0">
                <a:solidFill>
                  <a:srgbClr val="3F54A1"/>
                </a:solidFill>
                <a:latin typeface="+mj-lt"/>
                <a:ea typeface="+mj-ea"/>
                <a:cs typeface="+mj-cs"/>
              </a:rPr>
              <a:t>Priority areas of cooperation.</a:t>
            </a:r>
            <a:endParaRPr lang="ru-RU" sz="3600" dirty="0">
              <a:solidFill>
                <a:srgbClr val="3F54A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6934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66822" y="336107"/>
            <a:ext cx="3836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971E24"/>
                </a:solidFill>
                <a:latin typeface="Century Gothic" panose="020B0502020202020204" pitchFamily="34" charset="0"/>
              </a:rPr>
              <a:t>GMP inspections in India</a:t>
            </a:r>
            <a:endParaRPr lang="ru-RU" sz="2400" b="1" dirty="0">
              <a:solidFill>
                <a:srgbClr val="971E2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716203"/>
              </p:ext>
            </p:extLst>
          </p:nvPr>
        </p:nvGraphicFramePr>
        <p:xfrm>
          <a:off x="330800" y="1565368"/>
          <a:ext cx="11022997" cy="4315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100">
                  <a:extLst>
                    <a:ext uri="{9D8B030D-6E8A-4147-A177-3AD203B41FA5}">
                      <a16:colId xmlns:a16="http://schemas.microsoft.com/office/drawing/2014/main" val="4278658793"/>
                    </a:ext>
                  </a:extLst>
                </a:gridCol>
                <a:gridCol w="139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6200">
                  <a:extLst>
                    <a:ext uri="{9D8B030D-6E8A-4147-A177-3AD203B41FA5}">
                      <a16:colId xmlns:a16="http://schemas.microsoft.com/office/drawing/2014/main" val="3601461830"/>
                    </a:ext>
                  </a:extLst>
                </a:gridCol>
                <a:gridCol w="1498600">
                  <a:extLst>
                    <a:ext uri="{9D8B030D-6E8A-4147-A177-3AD203B41FA5}">
                      <a16:colId xmlns:a16="http://schemas.microsoft.com/office/drawing/2014/main" val="3408779283"/>
                    </a:ext>
                  </a:extLst>
                </a:gridCol>
                <a:gridCol w="1612897">
                  <a:extLst>
                    <a:ext uri="{9D8B030D-6E8A-4147-A177-3AD203B41FA5}">
                      <a16:colId xmlns:a16="http://schemas.microsoft.com/office/drawing/2014/main" val="3016169935"/>
                    </a:ext>
                  </a:extLst>
                </a:gridCol>
              </a:tblGrid>
              <a:tr h="671034">
                <a:tc>
                  <a:txBody>
                    <a:bodyPr/>
                    <a:lstStyle/>
                    <a:p>
                      <a:pPr algn="ctr"/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5C77B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2016</a:t>
                      </a:r>
                      <a:endParaRPr lang="ru-RU" sz="28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="ctr">
                    <a:solidFill>
                      <a:srgbClr val="5C77B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28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2017</a:t>
                      </a:r>
                      <a:endParaRPr lang="ru-RU" sz="28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="ctr">
                    <a:solidFill>
                      <a:srgbClr val="5C77B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2018</a:t>
                      </a:r>
                      <a:endParaRPr lang="ru-RU" sz="28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="ctr">
                    <a:solidFill>
                      <a:srgbClr val="5C77B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2019</a:t>
                      </a:r>
                      <a:endParaRPr lang="ru-RU" sz="28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="ctr">
                    <a:solidFill>
                      <a:srgbClr val="5C77B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28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Total</a:t>
                      </a:r>
                      <a:endParaRPr lang="ru-RU" sz="28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="ctr">
                    <a:solidFill>
                      <a:srgbClr val="5C77B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28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Biotech</a:t>
                      </a:r>
                      <a:endParaRPr lang="ru-RU" sz="28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="ctr">
                    <a:solidFill>
                      <a:srgbClr val="5C77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2639868"/>
                  </a:ext>
                </a:extLst>
              </a:tr>
              <a:tr h="29068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Inspections</a:t>
                      </a:r>
                      <a:r>
                        <a:rPr lang="en-US" sz="2400" b="1" kern="120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performed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31</a:t>
                      </a:r>
                      <a:r>
                        <a:rPr lang="ru-RU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(188</a:t>
                      </a:r>
                      <a:r>
                        <a:rPr lang="en-GB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81</a:t>
                      </a:r>
                      <a:r>
                        <a:rPr lang="ru-RU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(521</a:t>
                      </a:r>
                      <a:r>
                        <a:rPr lang="en-GB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97</a:t>
                      </a:r>
                      <a:r>
                        <a:rPr lang="ru-RU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(667</a:t>
                      </a:r>
                      <a:r>
                        <a:rPr lang="en-GB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ru-RU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algn="ctr" defTabSz="914400" rtl="0" eaLnBrk="1" fontAlgn="ctr" latinLnBrk="0" hangingPunct="1"/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(61</a:t>
                      </a:r>
                      <a:r>
                        <a:rPr lang="en-GB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212</a:t>
                      </a:r>
                      <a:r>
                        <a:rPr lang="ru-RU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(1437</a:t>
                      </a:r>
                      <a:r>
                        <a:rPr lang="en-GB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*</a:t>
                      </a:r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23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212**</a:t>
                      </a:r>
                      <a:r>
                        <a:rPr lang="ru-RU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3821289"/>
                  </a:ext>
                </a:extLst>
              </a:tr>
              <a:tr h="92900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GMP</a:t>
                      </a:r>
                      <a:r>
                        <a:rPr lang="en-US" sz="2400" b="1" kern="1200" baseline="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certificates issued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52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51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115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11</a:t>
                      </a:r>
                      <a:r>
                        <a:rPr lang="en-GB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(115**)</a:t>
                      </a:r>
                      <a:endParaRPr lang="ru-RU" sz="20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101673"/>
                  </a:ext>
                </a:extLst>
              </a:tr>
              <a:tr h="12670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Refusals</a:t>
                      </a:r>
                      <a:endParaRPr lang="ru-RU" sz="2400" b="1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13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22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51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1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87</a:t>
                      </a:r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endParaRPr lang="ru-RU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en-GB" sz="28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en-GB" sz="28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 </a:t>
                      </a:r>
                      <a:r>
                        <a:rPr lang="en-GB" sz="2000" b="0" kern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(87**)</a:t>
                      </a:r>
                      <a:endParaRPr lang="ru-RU" sz="2000" b="0" kern="1200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14064" marR="14064" marT="8508" marB="0" anchorCtr="1">
                    <a:solidFill>
                      <a:srgbClr val="7491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600011"/>
                  </a:ext>
                </a:extLst>
              </a:tr>
            </a:tbl>
          </a:graphicData>
        </a:graphic>
      </p:graphicFrame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18D47A4B-2FBE-EE41-A86F-C4DF44106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2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3658D67-A07C-0A42-8FA1-E8DDB32675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800" y="222483"/>
            <a:ext cx="1413466" cy="83145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981411-6AA4-AE4C-81E5-5BC8CA854182}"/>
              </a:ext>
            </a:extLst>
          </p:cNvPr>
          <p:cNvSpPr txBox="1"/>
          <p:nvPr/>
        </p:nvSpPr>
        <p:spPr>
          <a:xfrm>
            <a:off x="2713938" y="797772"/>
            <a:ext cx="73420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3F54A1"/>
                </a:solidFill>
                <a:latin typeface="Century Gothic" panose="020B0502020202020204" pitchFamily="34" charset="0"/>
              </a:rPr>
              <a:t>As for now, 10 production sites are to receive the decision</a:t>
            </a:r>
          </a:p>
          <a:p>
            <a:pPr algn="ctr"/>
            <a:r>
              <a:rPr lang="en-US" sz="2000" dirty="0">
                <a:solidFill>
                  <a:srgbClr val="3F54A1"/>
                </a:solidFill>
                <a:latin typeface="Century Gothic" panose="020B0502020202020204" pitchFamily="34" charset="0"/>
              </a:rPr>
              <a:t>26 production sites are scheduled to be inspected</a:t>
            </a:r>
            <a:endParaRPr lang="ru-RU" sz="2000" dirty="0">
              <a:solidFill>
                <a:srgbClr val="3F54A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B354A5B-8FF1-9E49-85BE-AD264B27EE76}"/>
              </a:ext>
            </a:extLst>
          </p:cNvPr>
          <p:cNvSpPr txBox="1"/>
          <p:nvPr/>
        </p:nvSpPr>
        <p:spPr>
          <a:xfrm>
            <a:off x="330799" y="5954137"/>
            <a:ext cx="110229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3F54A1"/>
                </a:solidFill>
                <a:latin typeface="Century Gothic" panose="020B0502020202020204" pitchFamily="34" charset="0"/>
              </a:rPr>
              <a:t>*  Comparing with the total amount of inspections. India holds the second line in the list of the overall number of inspections performed.</a:t>
            </a:r>
          </a:p>
          <a:p>
            <a:r>
              <a:rPr lang="en-GB" sz="1600" dirty="0">
                <a:solidFill>
                  <a:srgbClr val="3F54A1"/>
                </a:solidFill>
                <a:latin typeface="Century Gothic" panose="020B0502020202020204" pitchFamily="34" charset="0"/>
              </a:rPr>
              <a:t>** Comparing with the total numbers of inspections performed, GMP certificates issued and refusals in India.</a:t>
            </a:r>
            <a:endParaRPr lang="ru-RU" sz="1600" dirty="0">
              <a:solidFill>
                <a:srgbClr val="3F54A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48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0F8EFB15-639A-8642-A8D0-1A31618D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3</a:t>
            </a:fld>
            <a:endParaRPr lang="ru-RU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A2481F6-E612-5A49-84F2-6B3CAD4A79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300" y="425683"/>
            <a:ext cx="1413466" cy="8314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AD7655-19BC-DA46-875D-9E9FD5863215}"/>
              </a:ext>
            </a:extLst>
          </p:cNvPr>
          <p:cNvSpPr txBox="1"/>
          <p:nvPr/>
        </p:nvSpPr>
        <p:spPr>
          <a:xfrm>
            <a:off x="1934766" y="568108"/>
            <a:ext cx="8946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971E24"/>
                </a:solidFill>
                <a:latin typeface="Century Gothic" panose="020B0502020202020204" pitchFamily="34" charset="0"/>
              </a:rPr>
              <a:t>Non-conformities revealed during GMP inspections in India</a:t>
            </a:r>
            <a:endParaRPr lang="ru-RU" sz="2400" b="1" dirty="0">
              <a:solidFill>
                <a:srgbClr val="971E24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0000000-0008-0000-03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8373708"/>
              </p:ext>
            </p:extLst>
          </p:nvPr>
        </p:nvGraphicFramePr>
        <p:xfrm>
          <a:off x="521300" y="1439694"/>
          <a:ext cx="7280952" cy="5099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Заголовок 15">
            <a:extLst>
              <a:ext uri="{FF2B5EF4-FFF2-40B4-BE49-F238E27FC236}">
                <a16:creationId xmlns:a16="http://schemas.microsoft.com/office/drawing/2014/main" id="{3FAD0E23-1478-0944-8012-BA548F62B69F}"/>
              </a:ext>
            </a:extLst>
          </p:cNvPr>
          <p:cNvSpPr txBox="1">
            <a:spLocks/>
          </p:cNvSpPr>
          <p:nvPr/>
        </p:nvSpPr>
        <p:spPr>
          <a:xfrm>
            <a:off x="7894376" y="1980434"/>
            <a:ext cx="4175648" cy="401773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dirty="0">
                <a:solidFill>
                  <a:srgbClr val="3F54A1"/>
                </a:solidFill>
              </a:rPr>
              <a:t>2018</a:t>
            </a:r>
          </a:p>
          <a:p>
            <a:pPr algn="ctr"/>
            <a:endParaRPr lang="en-US" sz="2400" b="1" dirty="0">
              <a:solidFill>
                <a:srgbClr val="3F54A1"/>
              </a:solidFill>
            </a:endParaRPr>
          </a:p>
          <a:p>
            <a:pPr algn="ctr"/>
            <a:r>
              <a:rPr lang="en-US" sz="2400" dirty="0">
                <a:solidFill>
                  <a:srgbClr val="3F54A1"/>
                </a:solidFill>
              </a:rPr>
              <a:t>Total number of non-conformities reve</a:t>
            </a:r>
            <a:r>
              <a:rPr lang="en-GB" sz="2400" dirty="0">
                <a:solidFill>
                  <a:srgbClr val="3F54A1"/>
                </a:solidFill>
              </a:rPr>
              <a:t>a</a:t>
            </a:r>
            <a:r>
              <a:rPr lang="en-US" sz="2400" dirty="0">
                <a:solidFill>
                  <a:srgbClr val="3F54A1"/>
                </a:solidFill>
              </a:rPr>
              <a:t>led in India – </a:t>
            </a:r>
            <a:r>
              <a:rPr lang="en-US" sz="2400" dirty="0">
                <a:solidFill>
                  <a:srgbClr val="FF0000"/>
                </a:solidFill>
              </a:rPr>
              <a:t>661</a:t>
            </a:r>
          </a:p>
          <a:p>
            <a:pPr algn="ctr"/>
            <a:endParaRPr lang="en-US" sz="2400" dirty="0">
              <a:solidFill>
                <a:srgbClr val="3F54A1"/>
              </a:solidFill>
            </a:endParaRPr>
          </a:p>
          <a:p>
            <a:pPr algn="ctr"/>
            <a:r>
              <a:rPr lang="en-GB" sz="2400" dirty="0">
                <a:solidFill>
                  <a:srgbClr val="3F54A1"/>
                </a:solidFill>
              </a:rPr>
              <a:t>Critical non-conformities – </a:t>
            </a:r>
            <a:r>
              <a:rPr lang="en-GB" sz="2400" dirty="0">
                <a:solidFill>
                  <a:srgbClr val="FF0000"/>
                </a:solidFill>
              </a:rPr>
              <a:t>50</a:t>
            </a:r>
          </a:p>
          <a:p>
            <a:pPr algn="ctr"/>
            <a:endParaRPr lang="en-GB" sz="2400" dirty="0">
              <a:solidFill>
                <a:srgbClr val="3F54A1"/>
              </a:solidFill>
            </a:endParaRPr>
          </a:p>
          <a:p>
            <a:pPr algn="ctr"/>
            <a:r>
              <a:rPr lang="en-GB" sz="2400" dirty="0">
                <a:solidFill>
                  <a:srgbClr val="3F54A1"/>
                </a:solidFill>
              </a:rPr>
              <a:t>Major non-conformities – </a:t>
            </a:r>
            <a:r>
              <a:rPr lang="en-GB" sz="2400" dirty="0">
                <a:solidFill>
                  <a:srgbClr val="FF0000"/>
                </a:solidFill>
              </a:rPr>
              <a:t>371</a:t>
            </a:r>
          </a:p>
          <a:p>
            <a:pPr algn="ctr"/>
            <a:endParaRPr lang="en-GB" sz="2400" dirty="0">
              <a:solidFill>
                <a:srgbClr val="3F54A1"/>
              </a:solidFill>
            </a:endParaRPr>
          </a:p>
          <a:p>
            <a:pPr algn="ctr"/>
            <a:r>
              <a:rPr lang="en-GB" sz="2400" dirty="0">
                <a:solidFill>
                  <a:srgbClr val="3F54A1"/>
                </a:solidFill>
              </a:rPr>
              <a:t>Minor non-conformities - </a:t>
            </a:r>
            <a:r>
              <a:rPr lang="en-GB" sz="2400" dirty="0">
                <a:solidFill>
                  <a:srgbClr val="FF0000"/>
                </a:solidFill>
              </a:rPr>
              <a:t>240</a:t>
            </a:r>
          </a:p>
          <a:p>
            <a:pPr algn="ctr"/>
            <a:endParaRPr lang="ru-RU" sz="2400" dirty="0">
              <a:solidFill>
                <a:srgbClr val="3F54A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70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7184" y="455242"/>
            <a:ext cx="47868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971E24"/>
                </a:solidFill>
                <a:latin typeface="Century Gothic" panose="020B0502020202020204" pitchFamily="34" charset="0"/>
              </a:rPr>
              <a:t>Sales in Russian Federation</a:t>
            </a:r>
            <a:endParaRPr lang="ru-RU" sz="2800" b="1" dirty="0">
              <a:solidFill>
                <a:srgbClr val="971E24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8434" y="3296073"/>
            <a:ext cx="1160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2C4075"/>
                </a:solidFill>
                <a:latin typeface="Century Gothic" panose="020B0502020202020204" pitchFamily="34" charset="0"/>
              </a:rPr>
              <a:t>Indian Products</a:t>
            </a:r>
            <a:r>
              <a:rPr lang="ru-RU" sz="2800" dirty="0">
                <a:solidFill>
                  <a:srgbClr val="2C4075"/>
                </a:solidFill>
                <a:latin typeface="Century Gothic" panose="020B0502020202020204" pitchFamily="34" charset="0"/>
              </a:rPr>
              <a:t> </a:t>
            </a:r>
            <a:r>
              <a:rPr lang="en-GB" sz="2800" dirty="0">
                <a:solidFill>
                  <a:srgbClr val="2C4075"/>
                </a:solidFill>
                <a:latin typeface="Century Gothic" panose="020B0502020202020204" pitchFamily="34" charset="0"/>
              </a:rPr>
              <a:t>maintain a stable medicines market share of 3 %</a:t>
            </a:r>
            <a:endParaRPr lang="ru-RU" sz="2800" dirty="0">
              <a:solidFill>
                <a:srgbClr val="2C4075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28648" y="1573083"/>
            <a:ext cx="3806100" cy="1306695"/>
          </a:xfrm>
          <a:prstGeom prst="roundRect">
            <a:avLst/>
          </a:prstGeom>
          <a:solidFill>
            <a:srgbClr val="5C77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Total market (2017)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USD 22,34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bn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227404" y="4235588"/>
            <a:ext cx="1808588" cy="1836124"/>
          </a:xfrm>
          <a:prstGeom prst="roundRect">
            <a:avLst/>
          </a:prstGeom>
          <a:solidFill>
            <a:srgbClr val="7491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2017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USD 0</a:t>
            </a:r>
            <a:r>
              <a:rPr lang="ru-RU" dirty="0"/>
              <a:t>,</a:t>
            </a:r>
            <a:r>
              <a:rPr lang="en-US" dirty="0"/>
              <a:t>84 </a:t>
            </a:r>
            <a:r>
              <a:rPr lang="en-US" dirty="0" err="1"/>
              <a:t>bn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8BAA89A-6FD2-E143-B271-A393175A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4</a:t>
            </a:fld>
            <a:endParaRPr lang="ru-RU"/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6D2C616C-A37D-3443-B128-69A22ADACA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434" y="301127"/>
            <a:ext cx="1413466" cy="831451"/>
          </a:xfrm>
          <a:prstGeom prst="rect">
            <a:avLst/>
          </a:prstGeom>
        </p:spPr>
      </p:pic>
      <p:sp>
        <p:nvSpPr>
          <p:cNvPr id="17" name="Скругленный прямоугольник 16">
            <a:extLst>
              <a:ext uri="{FF2B5EF4-FFF2-40B4-BE49-F238E27FC236}">
                <a16:creationId xmlns:a16="http://schemas.microsoft.com/office/drawing/2014/main" id="{03E8A84E-B023-AE4D-82E6-25D044848F4E}"/>
              </a:ext>
            </a:extLst>
          </p:cNvPr>
          <p:cNvSpPr/>
          <p:nvPr/>
        </p:nvSpPr>
        <p:spPr>
          <a:xfrm>
            <a:off x="8430364" y="4235588"/>
            <a:ext cx="1808588" cy="1836124"/>
          </a:xfrm>
          <a:prstGeom prst="roundRect">
            <a:avLst/>
          </a:prstGeom>
          <a:solidFill>
            <a:srgbClr val="7491C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201</a:t>
            </a:r>
            <a:r>
              <a:rPr lang="ru-RU" sz="2400" b="1" dirty="0"/>
              <a:t>8</a:t>
            </a:r>
            <a:endParaRPr lang="en-US" sz="2400" b="1" dirty="0"/>
          </a:p>
          <a:p>
            <a:pPr algn="ctr"/>
            <a:endParaRPr lang="en-US" dirty="0"/>
          </a:p>
          <a:p>
            <a:pPr algn="ctr"/>
            <a:r>
              <a:rPr lang="en-US" dirty="0"/>
              <a:t>USD 0</a:t>
            </a:r>
            <a:r>
              <a:rPr lang="ru-RU" dirty="0"/>
              <a:t>,77</a:t>
            </a:r>
            <a:r>
              <a:rPr lang="en-US" dirty="0"/>
              <a:t> </a:t>
            </a:r>
            <a:r>
              <a:rPr lang="en-US" dirty="0" err="1"/>
              <a:t>bn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18" name="Скругленный прямоугольник 17">
            <a:extLst>
              <a:ext uri="{FF2B5EF4-FFF2-40B4-BE49-F238E27FC236}">
                <a16:creationId xmlns:a16="http://schemas.microsoft.com/office/drawing/2014/main" id="{B3F8AFE3-D1A4-D147-9269-BF79183CA091}"/>
              </a:ext>
            </a:extLst>
          </p:cNvPr>
          <p:cNvSpPr/>
          <p:nvPr/>
        </p:nvSpPr>
        <p:spPr>
          <a:xfrm>
            <a:off x="7431608" y="1593643"/>
            <a:ext cx="3806100" cy="1306695"/>
          </a:xfrm>
          <a:prstGeom prst="roundRect">
            <a:avLst/>
          </a:prstGeom>
          <a:solidFill>
            <a:srgbClr val="5C77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Total market (2018) </a:t>
            </a:r>
          </a:p>
          <a:p>
            <a:pPr algn="ctr"/>
            <a:r>
              <a:rPr lang="en-US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USD 21,43 </a:t>
            </a:r>
            <a:r>
              <a:rPr lang="en-US" sz="28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bn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50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4600" y="556688"/>
            <a:ext cx="100174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600" b="1" dirty="0">
                <a:solidFill>
                  <a:srgbClr val="971E24"/>
                </a:solidFill>
                <a:latin typeface="Century Gothic" panose="020B0502020202020204" pitchFamily="34" charset="0"/>
              </a:rPr>
              <a:t>Cooperation</a:t>
            </a:r>
            <a:r>
              <a:rPr lang="ru-RU" sz="2600" b="1" dirty="0">
                <a:solidFill>
                  <a:srgbClr val="971E24"/>
                </a:solidFill>
                <a:latin typeface="Century Gothic" panose="020B0502020202020204" pitchFamily="34" charset="0"/>
              </a:rPr>
              <a:t> </a:t>
            </a:r>
            <a:r>
              <a:rPr lang="es-ES" sz="2600" b="1" dirty="0">
                <a:solidFill>
                  <a:srgbClr val="971E24"/>
                </a:solidFill>
                <a:latin typeface="Century Gothic" panose="020B0502020202020204" pitchFamily="34" charset="0"/>
              </a:rPr>
              <a:t>with CDSCO, we suggest the following activities</a:t>
            </a:r>
            <a:r>
              <a:rPr lang="ru-RU" sz="2600" b="1" dirty="0">
                <a:solidFill>
                  <a:srgbClr val="971E24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325814F-9BA9-3649-A1A2-0CDA20EA2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5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52C7B1F-E4D6-B748-AF85-E85B2DA525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34" y="387185"/>
            <a:ext cx="1413466" cy="83145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238A229A-7B4A-7647-BFB0-476F44B0D948}"/>
              </a:ext>
            </a:extLst>
          </p:cNvPr>
          <p:cNvSpPr txBox="1"/>
          <p:nvPr/>
        </p:nvSpPr>
        <p:spPr>
          <a:xfrm>
            <a:off x="1402737" y="1410355"/>
            <a:ext cx="10409349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971E24"/>
                </a:solidFill>
                <a:latin typeface="Century Gothic" panose="020B0502020202020204" pitchFamily="34" charset="0"/>
              </a:rPr>
              <a:t>■</a:t>
            </a:r>
            <a:r>
              <a:rPr lang="en-GB" b="1" dirty="0">
                <a:solidFill>
                  <a:srgbClr val="971E24"/>
                </a:solidFill>
                <a:latin typeface="Century Gothic" panose="020B0502020202020204" pitchFamily="34" charset="0"/>
              </a:rPr>
              <a:t> </a:t>
            </a:r>
            <a:r>
              <a:rPr lang="en-GB" dirty="0">
                <a:solidFill>
                  <a:srgbClr val="3F54A1"/>
                </a:solidFill>
                <a:latin typeface="Century Gothic" panose="020B0502020202020204" pitchFamily="34" charset="0"/>
              </a:rPr>
              <a:t>Signing the MoU between CDSCO and SID &amp; GP in order to officially establish professional reliable bilateral cooperation </a:t>
            </a:r>
          </a:p>
          <a:p>
            <a:endParaRPr lang="en-GB" dirty="0">
              <a:solidFill>
                <a:srgbClr val="3F54A1"/>
              </a:solidFill>
              <a:latin typeface="Century Gothic" panose="020B0502020202020204" pitchFamily="34" charset="0"/>
            </a:endParaRPr>
          </a:p>
          <a:p>
            <a:r>
              <a:rPr lang="ru-RU" b="1" dirty="0">
                <a:solidFill>
                  <a:srgbClr val="971E24"/>
                </a:solidFill>
                <a:latin typeface="Century Gothic" panose="020B0502020202020204" pitchFamily="34" charset="0"/>
              </a:rPr>
              <a:t>■ </a:t>
            </a:r>
            <a:r>
              <a:rPr lang="en-GB" dirty="0">
                <a:solidFill>
                  <a:srgbClr val="3F54A1"/>
                </a:solidFill>
                <a:latin typeface="Century Gothic" panose="020B0502020202020204" pitchFamily="34" charset="0"/>
              </a:rPr>
              <a:t>Participation of CDSCO inspectors as observers in GMP inspections performed by SID &amp; GP in India</a:t>
            </a:r>
            <a:endParaRPr lang="ru-RU" dirty="0">
              <a:solidFill>
                <a:srgbClr val="3F54A1"/>
              </a:solidFill>
              <a:latin typeface="Century Gothic" panose="020B0502020202020204" pitchFamily="34" charset="0"/>
            </a:endParaRPr>
          </a:p>
          <a:p>
            <a:endParaRPr lang="ru-RU" dirty="0">
              <a:solidFill>
                <a:srgbClr val="3F54A1"/>
              </a:solidFill>
              <a:latin typeface="Century Gothic" panose="020B0502020202020204" pitchFamily="34" charset="0"/>
            </a:endParaRPr>
          </a:p>
          <a:p>
            <a:r>
              <a:rPr lang="ru-RU" b="1" dirty="0">
                <a:solidFill>
                  <a:srgbClr val="971E24"/>
                </a:solidFill>
                <a:latin typeface="Century Gothic" panose="020B0502020202020204" pitchFamily="34" charset="0"/>
              </a:rPr>
              <a:t>■</a:t>
            </a:r>
            <a:r>
              <a:rPr lang="ru-RU" b="1" dirty="0">
                <a:solidFill>
                  <a:srgbClr val="26366D"/>
                </a:solidFill>
                <a:latin typeface="Century Gothic" panose="020B0502020202020204" pitchFamily="34" charset="0"/>
              </a:rPr>
              <a:t> </a:t>
            </a:r>
            <a:r>
              <a:rPr lang="en-GB">
                <a:solidFill>
                  <a:srgbClr val="3F54A1"/>
                </a:solidFill>
                <a:latin typeface="Century Gothic" panose="020B0502020202020204" pitchFamily="34" charset="0"/>
              </a:rPr>
              <a:t>Organizing training GMP </a:t>
            </a:r>
            <a:r>
              <a:rPr lang="en-GB" dirty="0">
                <a:solidFill>
                  <a:srgbClr val="3F54A1"/>
                </a:solidFill>
                <a:latin typeface="Century Gothic" panose="020B0502020202020204" pitchFamily="34" charset="0"/>
              </a:rPr>
              <a:t>inspections at production sites in India</a:t>
            </a:r>
            <a:endParaRPr lang="ru-RU" dirty="0">
              <a:solidFill>
                <a:srgbClr val="3F54A1"/>
              </a:solidFill>
              <a:latin typeface="Century Gothic" panose="020B0502020202020204" pitchFamily="34" charset="0"/>
            </a:endParaRPr>
          </a:p>
          <a:p>
            <a:endParaRPr lang="ru-RU" dirty="0">
              <a:solidFill>
                <a:srgbClr val="3F54A1"/>
              </a:solidFill>
              <a:latin typeface="Century Gothic" panose="020B0502020202020204" pitchFamily="34" charset="0"/>
            </a:endParaRPr>
          </a:p>
          <a:p>
            <a:r>
              <a:rPr lang="ru-RU" b="1" dirty="0">
                <a:solidFill>
                  <a:srgbClr val="971E24"/>
                </a:solidFill>
                <a:latin typeface="Century Gothic" panose="020B0502020202020204" pitchFamily="34" charset="0"/>
              </a:rPr>
              <a:t>■</a:t>
            </a:r>
            <a:r>
              <a:rPr lang="ru-RU" b="1" dirty="0">
                <a:solidFill>
                  <a:srgbClr val="26366D"/>
                </a:solidFill>
                <a:latin typeface="Century Gothic" panose="020B0502020202020204" pitchFamily="34" charset="0"/>
              </a:rPr>
              <a:t> </a:t>
            </a:r>
            <a:r>
              <a:rPr lang="en-GB" dirty="0">
                <a:solidFill>
                  <a:srgbClr val="3F54A1"/>
                </a:solidFill>
                <a:latin typeface="Century Gothic" panose="020B0502020202020204" pitchFamily="34" charset="0"/>
              </a:rPr>
              <a:t>Promoting joint publishing activity (joint articles in GMP news etc.)</a:t>
            </a:r>
            <a:endParaRPr lang="en-US" dirty="0">
              <a:solidFill>
                <a:srgbClr val="3F54A1"/>
              </a:solidFill>
              <a:latin typeface="Century Gothic" panose="020B0502020202020204" pitchFamily="34" charset="0"/>
            </a:endParaRPr>
          </a:p>
          <a:p>
            <a:endParaRPr lang="ru-RU" b="1" dirty="0">
              <a:solidFill>
                <a:srgbClr val="26366D"/>
              </a:solidFill>
              <a:latin typeface="Century Gothic" panose="020B0502020202020204" pitchFamily="34" charset="0"/>
            </a:endParaRPr>
          </a:p>
          <a:p>
            <a:r>
              <a:rPr lang="ru-RU" b="1" dirty="0">
                <a:solidFill>
                  <a:srgbClr val="971E24"/>
                </a:solidFill>
                <a:latin typeface="Century Gothic" panose="020B0502020202020204" pitchFamily="34" charset="0"/>
              </a:rPr>
              <a:t>■</a:t>
            </a:r>
            <a:r>
              <a:rPr lang="en-GB" b="1" dirty="0">
                <a:solidFill>
                  <a:srgbClr val="971E24"/>
                </a:solidFill>
                <a:latin typeface="Century Gothic" panose="020B0502020202020204" pitchFamily="34" charset="0"/>
              </a:rPr>
              <a:t> </a:t>
            </a:r>
            <a:r>
              <a:rPr lang="en-GB" dirty="0">
                <a:solidFill>
                  <a:srgbClr val="3F54A1"/>
                </a:solidFill>
                <a:latin typeface="Century Gothic" panose="020B0502020202020204" pitchFamily="34" charset="0"/>
              </a:rPr>
              <a:t>Pro-active involvement of CDSCO in collaboration in the framework of BRICS </a:t>
            </a:r>
          </a:p>
          <a:p>
            <a:endParaRPr lang="ru-RU" b="1" dirty="0">
              <a:solidFill>
                <a:srgbClr val="26366D"/>
              </a:solidFill>
              <a:latin typeface="Century Gothic" panose="020B0502020202020204" pitchFamily="34" charset="0"/>
            </a:endParaRPr>
          </a:p>
          <a:p>
            <a:r>
              <a:rPr lang="ru-RU" b="1" dirty="0">
                <a:solidFill>
                  <a:srgbClr val="971E24"/>
                </a:solidFill>
                <a:latin typeface="Century Gothic" panose="020B0502020202020204" pitchFamily="34" charset="0"/>
              </a:rPr>
              <a:t>■</a:t>
            </a:r>
            <a:r>
              <a:rPr lang="en-GB" b="1" dirty="0">
                <a:solidFill>
                  <a:srgbClr val="971E24"/>
                </a:solidFill>
                <a:latin typeface="Century Gothic" panose="020B0502020202020204" pitchFamily="34" charset="0"/>
              </a:rPr>
              <a:t> </a:t>
            </a:r>
            <a:r>
              <a:rPr lang="en-GB" dirty="0">
                <a:solidFill>
                  <a:srgbClr val="3F54A1"/>
                </a:solidFill>
                <a:latin typeface="Century Gothic" panose="020B0502020202020204" pitchFamily="34" charset="0"/>
              </a:rPr>
              <a:t>Participation of CDSCO in the IV All-Russia GMP Conference (September 23-25, 2019, Svetlogorsk, Russia)</a:t>
            </a:r>
          </a:p>
          <a:p>
            <a:endParaRPr lang="ru-RU" b="1" dirty="0">
              <a:solidFill>
                <a:srgbClr val="26366D"/>
              </a:solidFill>
              <a:latin typeface="Century Gothic" panose="020B0502020202020204" pitchFamily="34" charset="0"/>
            </a:endParaRPr>
          </a:p>
          <a:p>
            <a:r>
              <a:rPr lang="ru-RU" b="1" dirty="0">
                <a:solidFill>
                  <a:srgbClr val="971E24"/>
                </a:solidFill>
                <a:latin typeface="Century Gothic" panose="020B0502020202020204" pitchFamily="34" charset="0"/>
              </a:rPr>
              <a:t>■</a:t>
            </a:r>
            <a:r>
              <a:rPr lang="en-GB" b="1" dirty="0">
                <a:solidFill>
                  <a:srgbClr val="971E24"/>
                </a:solidFill>
                <a:latin typeface="Century Gothic" panose="020B0502020202020204" pitchFamily="34" charset="0"/>
              </a:rPr>
              <a:t> </a:t>
            </a:r>
            <a:r>
              <a:rPr lang="en-GB" dirty="0">
                <a:solidFill>
                  <a:srgbClr val="3F54A1"/>
                </a:solidFill>
                <a:latin typeface="Century Gothic" panose="020B0502020202020204" pitchFamily="34" charset="0"/>
              </a:rPr>
              <a:t>Participation of Indian students in the III G*P Summit (dates and venue to be confirmed)*</a:t>
            </a:r>
          </a:p>
          <a:p>
            <a:endParaRPr lang="en-GB" sz="2000" dirty="0">
              <a:solidFill>
                <a:srgbClr val="3F54A1"/>
              </a:solidFill>
              <a:latin typeface="Century Gothic" panose="020B0502020202020204" pitchFamily="34" charset="0"/>
            </a:endParaRPr>
          </a:p>
          <a:p>
            <a:r>
              <a:rPr lang="en-GB" sz="1600" dirty="0">
                <a:solidFill>
                  <a:srgbClr val="3F54A1"/>
                </a:solidFill>
                <a:latin typeface="Century Gothic" panose="020B0502020202020204" pitchFamily="34" charset="0"/>
              </a:rPr>
              <a:t>* Indian student received a special award upon the results of participation in the II G*P Summit </a:t>
            </a:r>
          </a:p>
          <a:p>
            <a:endParaRPr lang="en-GB" sz="2400" dirty="0">
              <a:solidFill>
                <a:srgbClr val="3F54A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903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05793" y="3536556"/>
            <a:ext cx="2421998" cy="142470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53574" y="2134968"/>
            <a:ext cx="97264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>
                <a:solidFill>
                  <a:srgbClr val="971E24"/>
                </a:solidFill>
                <a:latin typeface="Century Gothic" panose="020B0502020202020204" pitchFamily="34" charset="0"/>
              </a:rPr>
              <a:t>Thank you for your attention!</a:t>
            </a:r>
            <a:endParaRPr lang="ru-RU" sz="5400" dirty="0">
              <a:solidFill>
                <a:srgbClr val="971E24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A2BAE0E-7E83-D34D-8F99-B44E5A0D2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DAC37-3598-42F6-B781-1CD4A51630A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949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1916</TotalTime>
  <Words>381</Words>
  <Application>Microsoft Office PowerPoint</Application>
  <PresentationFormat>Широкоэкранный</PresentationFormat>
  <Paragraphs>104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Тема Office</vt:lpstr>
      <vt:lpstr>Mumbai, February 21, 2019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Капитан очевидность</dc:creator>
  <cp:lastModifiedBy>Зеленова Елена Сергеевна</cp:lastModifiedBy>
  <cp:revision>192</cp:revision>
  <dcterms:created xsi:type="dcterms:W3CDTF">2019-01-16T15:02:30Z</dcterms:created>
  <dcterms:modified xsi:type="dcterms:W3CDTF">2019-02-19T11:23:08Z</dcterms:modified>
</cp:coreProperties>
</file>